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5" r:id="rId7"/>
    <p:sldId id="266" r:id="rId8"/>
    <p:sldId id="267" r:id="rId9"/>
    <p:sldId id="268" r:id="rId10"/>
    <p:sldId id="260" r:id="rId11"/>
    <p:sldId id="269" r:id="rId12"/>
    <p:sldId id="270" r:id="rId13"/>
    <p:sldId id="271" r:id="rId14"/>
    <p:sldId id="274" r:id="rId15"/>
    <p:sldId id="272" r:id="rId16"/>
    <p:sldId id="261" r:id="rId17"/>
    <p:sldId id="277" r:id="rId18"/>
    <p:sldId id="278" r:id="rId19"/>
    <p:sldId id="279" r:id="rId20"/>
    <p:sldId id="280" r:id="rId21"/>
    <p:sldId id="281" r:id="rId22"/>
    <p:sldId id="282" r:id="rId23"/>
    <p:sldId id="283" r:id="rId2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08" y="7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fr-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fr-CA"/>
          </a:p>
        </p:txBody>
      </p:sp>
      <p:sp>
        <p:nvSpPr>
          <p:cNvPr id="4" name="Date Placeholder 3"/>
          <p:cNvSpPr>
            <a:spLocks noGrp="1"/>
          </p:cNvSpPr>
          <p:nvPr>
            <p:ph type="dt" sz="half" idx="10"/>
          </p:nvPr>
        </p:nvSpPr>
        <p:spPr/>
        <p:txBody>
          <a:bodyPr/>
          <a:lstStyle/>
          <a:p>
            <a:fld id="{1988278D-298D-4804-9592-5BA478D5A02A}" type="datetimeFigureOut">
              <a:rPr lang="fr-FR" smtClean="0"/>
              <a:pPr/>
              <a:t>18/01/2020</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1BBC0F6F-E7E6-487A-922E-ECB1D678E574}" type="slidenum">
              <a:rPr lang="fr-CA" smtClean="0"/>
              <a:pPr/>
              <a:t>‹N°›</a:t>
            </a:fld>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4" name="Date Placeholder 3"/>
          <p:cNvSpPr>
            <a:spLocks noGrp="1"/>
          </p:cNvSpPr>
          <p:nvPr>
            <p:ph type="dt" sz="half" idx="10"/>
          </p:nvPr>
        </p:nvSpPr>
        <p:spPr/>
        <p:txBody>
          <a:bodyPr/>
          <a:lstStyle/>
          <a:p>
            <a:fld id="{1988278D-298D-4804-9592-5BA478D5A02A}" type="datetimeFigureOut">
              <a:rPr lang="fr-FR" smtClean="0"/>
              <a:pPr/>
              <a:t>18/01/2020</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1BBC0F6F-E7E6-487A-922E-ECB1D678E574}" type="slidenum">
              <a:rPr lang="fr-CA" smtClean="0"/>
              <a:pPr/>
              <a:t>‹N°›</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fr-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4" name="Date Placeholder 3"/>
          <p:cNvSpPr>
            <a:spLocks noGrp="1"/>
          </p:cNvSpPr>
          <p:nvPr>
            <p:ph type="dt" sz="half" idx="10"/>
          </p:nvPr>
        </p:nvSpPr>
        <p:spPr/>
        <p:txBody>
          <a:bodyPr/>
          <a:lstStyle/>
          <a:p>
            <a:fld id="{1988278D-298D-4804-9592-5BA478D5A02A}" type="datetimeFigureOut">
              <a:rPr lang="fr-FR" smtClean="0"/>
              <a:pPr/>
              <a:t>18/01/2020</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1BBC0F6F-E7E6-487A-922E-ECB1D678E574}" type="slidenum">
              <a:rPr lang="fr-CA" smtClean="0"/>
              <a:pPr/>
              <a:t>‹N°›</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4" name="Date Placeholder 3"/>
          <p:cNvSpPr>
            <a:spLocks noGrp="1"/>
          </p:cNvSpPr>
          <p:nvPr>
            <p:ph type="dt" sz="half" idx="10"/>
          </p:nvPr>
        </p:nvSpPr>
        <p:spPr/>
        <p:txBody>
          <a:bodyPr/>
          <a:lstStyle/>
          <a:p>
            <a:fld id="{1988278D-298D-4804-9592-5BA478D5A02A}" type="datetimeFigureOut">
              <a:rPr lang="fr-FR" smtClean="0"/>
              <a:pPr/>
              <a:t>18/01/2020</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1BBC0F6F-E7E6-487A-922E-ECB1D678E574}" type="slidenum">
              <a:rPr lang="fr-CA" smtClean="0"/>
              <a:pPr/>
              <a:t>‹N°›</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fr-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88278D-298D-4804-9592-5BA478D5A02A}" type="datetimeFigureOut">
              <a:rPr lang="fr-FR" smtClean="0"/>
              <a:pPr/>
              <a:t>18/01/2020</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1BBC0F6F-E7E6-487A-922E-ECB1D678E574}" type="slidenum">
              <a:rPr lang="fr-CA" smtClean="0"/>
              <a:pPr/>
              <a:t>‹N°›</a:t>
            </a:fld>
            <a:endParaRPr lang="fr-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5" name="Date Placeholder 4"/>
          <p:cNvSpPr>
            <a:spLocks noGrp="1"/>
          </p:cNvSpPr>
          <p:nvPr>
            <p:ph type="dt" sz="half" idx="10"/>
          </p:nvPr>
        </p:nvSpPr>
        <p:spPr/>
        <p:txBody>
          <a:bodyPr/>
          <a:lstStyle/>
          <a:p>
            <a:fld id="{1988278D-298D-4804-9592-5BA478D5A02A}" type="datetimeFigureOut">
              <a:rPr lang="fr-FR" smtClean="0"/>
              <a:pPr/>
              <a:t>18/01/2020</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1BBC0F6F-E7E6-487A-922E-ECB1D678E574}" type="slidenum">
              <a:rPr lang="fr-CA" smtClean="0"/>
              <a:pPr/>
              <a:t>‹N°›</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fr-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7" name="Date Placeholder 6"/>
          <p:cNvSpPr>
            <a:spLocks noGrp="1"/>
          </p:cNvSpPr>
          <p:nvPr>
            <p:ph type="dt" sz="half" idx="10"/>
          </p:nvPr>
        </p:nvSpPr>
        <p:spPr/>
        <p:txBody>
          <a:bodyPr/>
          <a:lstStyle/>
          <a:p>
            <a:fld id="{1988278D-298D-4804-9592-5BA478D5A02A}" type="datetimeFigureOut">
              <a:rPr lang="fr-FR" smtClean="0"/>
              <a:pPr/>
              <a:t>18/01/2020</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1BBC0F6F-E7E6-487A-922E-ECB1D678E574}" type="slidenum">
              <a:rPr lang="fr-CA" smtClean="0"/>
              <a:pPr/>
              <a:t>‹N°›</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A"/>
          </a:p>
        </p:txBody>
      </p:sp>
      <p:sp>
        <p:nvSpPr>
          <p:cNvPr id="3" name="Date Placeholder 2"/>
          <p:cNvSpPr>
            <a:spLocks noGrp="1"/>
          </p:cNvSpPr>
          <p:nvPr>
            <p:ph type="dt" sz="half" idx="10"/>
          </p:nvPr>
        </p:nvSpPr>
        <p:spPr/>
        <p:txBody>
          <a:bodyPr/>
          <a:lstStyle/>
          <a:p>
            <a:fld id="{1988278D-298D-4804-9592-5BA478D5A02A}" type="datetimeFigureOut">
              <a:rPr lang="fr-FR" smtClean="0"/>
              <a:pPr/>
              <a:t>18/01/2020</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1BBC0F6F-E7E6-487A-922E-ECB1D678E574}" type="slidenum">
              <a:rPr lang="fr-CA" smtClean="0"/>
              <a:pPr/>
              <a:t>‹N°›</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88278D-298D-4804-9592-5BA478D5A02A}" type="datetimeFigureOut">
              <a:rPr lang="fr-FR" smtClean="0"/>
              <a:pPr/>
              <a:t>18/01/2020</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1BBC0F6F-E7E6-487A-922E-ECB1D678E574}" type="slidenum">
              <a:rPr lang="fr-CA" smtClean="0"/>
              <a:pPr/>
              <a:t>‹N°›</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fr-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88278D-298D-4804-9592-5BA478D5A02A}" type="datetimeFigureOut">
              <a:rPr lang="fr-FR" smtClean="0"/>
              <a:pPr/>
              <a:t>18/01/2020</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1BBC0F6F-E7E6-487A-922E-ECB1D678E574}" type="slidenum">
              <a:rPr lang="fr-CA" smtClean="0"/>
              <a:pPr/>
              <a:t>‹N°›</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fr-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88278D-298D-4804-9592-5BA478D5A02A}" type="datetimeFigureOut">
              <a:rPr lang="fr-FR" smtClean="0"/>
              <a:pPr/>
              <a:t>18/01/2020</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1BBC0F6F-E7E6-487A-922E-ECB1D678E574}" type="slidenum">
              <a:rPr lang="fr-CA" smtClean="0"/>
              <a:pPr/>
              <a:t>‹N°›</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1000" r="-1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fr-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88278D-298D-4804-9592-5BA478D5A02A}" type="datetimeFigureOut">
              <a:rPr lang="fr-FR" smtClean="0"/>
              <a:pPr/>
              <a:t>18/01/2020</a:t>
            </a:fld>
            <a:endParaRPr lang="fr-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BC0F6F-E7E6-487A-922E-ECB1D678E574}" type="slidenum">
              <a:rPr lang="fr-CA" smtClean="0"/>
              <a:pPr/>
              <a:t>‹N°›</a:t>
            </a:fld>
            <a:endParaRPr lang="fr-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4"/>
            <a:ext cx="7772400" cy="1470025"/>
          </a:xfrm>
        </p:spPr>
        <p:txBody>
          <a:bodyPr/>
          <a:lstStyle/>
          <a:p>
            <a:r>
              <a:rPr lang="fr-CA" b="1" dirty="0">
                <a:latin typeface="Albertus MT" pitchFamily="34" charset="0"/>
              </a:rPr>
              <a:t>L’ENLÈVEMENT</a:t>
            </a:r>
          </a:p>
        </p:txBody>
      </p:sp>
      <p:sp>
        <p:nvSpPr>
          <p:cNvPr id="3" name="Subtitle 2"/>
          <p:cNvSpPr>
            <a:spLocks noGrp="1"/>
          </p:cNvSpPr>
          <p:nvPr>
            <p:ph type="subTitle" idx="1"/>
          </p:nvPr>
        </p:nvSpPr>
        <p:spPr/>
        <p:txBody>
          <a:bodyPr/>
          <a:lstStyle/>
          <a:p>
            <a:r>
              <a:rPr lang="fr-CA" dirty="0">
                <a:solidFill>
                  <a:schemeClr val="tx1"/>
                </a:solidFill>
                <a:latin typeface="Albertus MT" pitchFamily="34" charset="0"/>
              </a:rPr>
              <a:t>Es tu prêt pour le décollage?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1"/>
          <a:ext cx="9144000" cy="6857999"/>
        </p:xfrm>
        <a:graphic>
          <a:graphicData uri="http://schemas.openxmlformats.org/drawingml/2006/table">
            <a:tbl>
              <a:tblPr firstRow="1" bandRow="1">
                <a:tableStyleId>{073A0DAA-6AF3-43AB-8588-CEC1D06C72B9}</a:tableStyleId>
              </a:tblPr>
              <a:tblGrid>
                <a:gridCol w="4643438">
                  <a:extLst>
                    <a:ext uri="{9D8B030D-6E8A-4147-A177-3AD203B41FA5}">
                      <a16:colId xmlns:a16="http://schemas.microsoft.com/office/drawing/2014/main" val="20000"/>
                    </a:ext>
                  </a:extLst>
                </a:gridCol>
                <a:gridCol w="4500562">
                  <a:extLst>
                    <a:ext uri="{9D8B030D-6E8A-4147-A177-3AD203B41FA5}">
                      <a16:colId xmlns:a16="http://schemas.microsoft.com/office/drawing/2014/main" val="20001"/>
                    </a:ext>
                  </a:extLst>
                </a:gridCol>
              </a:tblGrid>
              <a:tr h="564631">
                <a:tc>
                  <a:txBody>
                    <a:bodyPr/>
                    <a:lstStyle/>
                    <a:p>
                      <a:r>
                        <a:rPr lang="fr-CA" sz="2400" dirty="0"/>
                        <a:t>L’enlèvement</a:t>
                      </a:r>
                      <a:endParaRPr lang="fr-CA" sz="2400" b="1" dirty="0">
                        <a:latin typeface="+mn-lt"/>
                      </a:endParaRPr>
                    </a:p>
                  </a:txBody>
                  <a:tcPr/>
                </a:tc>
                <a:tc>
                  <a:txBody>
                    <a:bodyPr/>
                    <a:lstStyle/>
                    <a:p>
                      <a:r>
                        <a:rPr lang="fr-CA" sz="2400" dirty="0"/>
                        <a:t>L’avènement</a:t>
                      </a:r>
                      <a:endParaRPr lang="fr-CA" sz="2400" b="1" dirty="0">
                        <a:latin typeface="+mn-lt"/>
                      </a:endParaRPr>
                    </a:p>
                  </a:txBody>
                  <a:tcPr/>
                </a:tc>
                <a:extLst>
                  <a:ext uri="{0D108BD9-81ED-4DB2-BD59-A6C34878D82A}">
                    <a16:rowId xmlns:a16="http://schemas.microsoft.com/office/drawing/2014/main" val="10000"/>
                  </a:ext>
                </a:extLst>
              </a:tr>
              <a:tr h="1111601">
                <a:tc>
                  <a:txBody>
                    <a:bodyPr/>
                    <a:lstStyle/>
                    <a:p>
                      <a:r>
                        <a:rPr lang="fr-CA" sz="2400" u="sng" kern="1200" dirty="0"/>
                        <a:t>Il n'y a aucun signe. C'est imminent</a:t>
                      </a:r>
                      <a:endParaRPr lang="fr-CA" sz="2400" b="1" i="1" u="sng" dirty="0">
                        <a:latin typeface="+mn-lt"/>
                      </a:endParaRPr>
                    </a:p>
                  </a:txBody>
                  <a:tcPr/>
                </a:tc>
                <a:tc>
                  <a:txBody>
                    <a:bodyPr/>
                    <a:lstStyle/>
                    <a:p>
                      <a:r>
                        <a:rPr lang="fr-CA" sz="2400" u="sng" kern="1200" dirty="0"/>
                        <a:t>Annoncé par plusieurs signes</a:t>
                      </a:r>
                    </a:p>
                    <a:p>
                      <a:pPr marL="0" marR="0" indent="0" algn="l" defTabSz="914400" rtl="0" eaLnBrk="1" fontAlgn="auto" latinLnBrk="0" hangingPunct="1">
                        <a:lnSpc>
                          <a:spcPct val="100000"/>
                        </a:lnSpc>
                        <a:spcBef>
                          <a:spcPts val="0"/>
                        </a:spcBef>
                        <a:spcAft>
                          <a:spcPts val="0"/>
                        </a:spcAft>
                        <a:buClrTx/>
                        <a:buSzTx/>
                        <a:buFontTx/>
                        <a:buNone/>
                        <a:tabLst/>
                        <a:defRPr/>
                      </a:pPr>
                      <a:r>
                        <a:rPr lang="fr-CA" sz="2400" u="sng" kern="1200" dirty="0"/>
                        <a:t>(Matthieu 24, 4-29)</a:t>
                      </a:r>
                      <a:endParaRPr lang="fr-CA" sz="2400" b="1" i="1" u="sng" kern="1200" dirty="0">
                        <a:solidFill>
                          <a:schemeClr val="dk1"/>
                        </a:solidFill>
                        <a:latin typeface="+mn-lt"/>
                        <a:ea typeface="+mn-ea"/>
                        <a:cs typeface="+mn-cs"/>
                      </a:endParaRPr>
                    </a:p>
                  </a:txBody>
                  <a:tcPr/>
                </a:tc>
                <a:extLst>
                  <a:ext uri="{0D108BD9-81ED-4DB2-BD59-A6C34878D82A}">
                    <a16:rowId xmlns:a16="http://schemas.microsoft.com/office/drawing/2014/main" val="10001"/>
                  </a:ext>
                </a:extLst>
              </a:tr>
              <a:tr h="970466">
                <a:tc>
                  <a:txBody>
                    <a:bodyPr/>
                    <a:lstStyle/>
                    <a:p>
                      <a:endParaRPr lang="fr-CA" sz="2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2"/>
                  </a:ext>
                </a:extLst>
              </a:tr>
              <a:tr h="1060928">
                <a:tc>
                  <a:txBody>
                    <a:bodyPr/>
                    <a:lstStyle/>
                    <a:p>
                      <a:endParaRPr lang="fr-CA" sz="2400" b="0" dirty="0">
                        <a:latin typeface="+mn-lt"/>
                      </a:endParaRPr>
                    </a:p>
                  </a:txBody>
                  <a:tcPr/>
                </a:tc>
                <a:tc>
                  <a:txBody>
                    <a:bodyPr/>
                    <a:lstStyle/>
                    <a:p>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r h="1321125">
                <a:tc>
                  <a:txBody>
                    <a:bodyPr/>
                    <a:lstStyle/>
                    <a:p>
                      <a:endParaRPr lang="fr-CA" sz="2400" b="0" kern="120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t-BR" sz="2400" b="0" kern="1200" dirty="0">
                        <a:solidFill>
                          <a:schemeClr val="dk1"/>
                        </a:solidFill>
                        <a:latin typeface="+mn-lt"/>
                        <a:ea typeface="+mn-ea"/>
                        <a:cs typeface="+mn-cs"/>
                      </a:endParaRPr>
                    </a:p>
                  </a:txBody>
                  <a:tcPr/>
                </a:tc>
                <a:extLst>
                  <a:ext uri="{0D108BD9-81ED-4DB2-BD59-A6C34878D82A}">
                    <a16:rowId xmlns:a16="http://schemas.microsoft.com/office/drawing/2014/main" val="10004"/>
                  </a:ext>
                </a:extLst>
              </a:tr>
              <a:tr h="914624">
                <a:tc>
                  <a:txBody>
                    <a:bodyPr/>
                    <a:lstStyle/>
                    <a:p>
                      <a:endParaRPr lang="fr-CA" sz="2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5"/>
                  </a:ext>
                </a:extLst>
              </a:tr>
              <a:tr h="914624">
                <a:tc>
                  <a:txBody>
                    <a:bodyPr/>
                    <a:lstStyle/>
                    <a:p>
                      <a:endParaRPr lang="fr-CA" sz="2400" b="0" dirty="0">
                        <a:latin typeface="+mn-lt"/>
                      </a:endParaRPr>
                    </a:p>
                  </a:txBody>
                  <a:tcPr/>
                </a:tc>
                <a:tc>
                  <a:txBody>
                    <a:bodyPr/>
                    <a:lstStyle/>
                    <a:p>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3"/>
          <a:ext cx="9144000" cy="6858002"/>
        </p:xfrm>
        <a:graphic>
          <a:graphicData uri="http://schemas.openxmlformats.org/drawingml/2006/table">
            <a:tbl>
              <a:tblPr firstRow="1" bandRow="1">
                <a:tableStyleId>{073A0DAA-6AF3-43AB-8588-CEC1D06C72B9}</a:tableStyleId>
              </a:tblPr>
              <a:tblGrid>
                <a:gridCol w="4643438">
                  <a:extLst>
                    <a:ext uri="{9D8B030D-6E8A-4147-A177-3AD203B41FA5}">
                      <a16:colId xmlns:a16="http://schemas.microsoft.com/office/drawing/2014/main" val="20000"/>
                    </a:ext>
                  </a:extLst>
                </a:gridCol>
                <a:gridCol w="4500562">
                  <a:extLst>
                    <a:ext uri="{9D8B030D-6E8A-4147-A177-3AD203B41FA5}">
                      <a16:colId xmlns:a16="http://schemas.microsoft.com/office/drawing/2014/main" val="20001"/>
                    </a:ext>
                  </a:extLst>
                </a:gridCol>
              </a:tblGrid>
              <a:tr h="528370">
                <a:tc>
                  <a:txBody>
                    <a:bodyPr/>
                    <a:lstStyle/>
                    <a:p>
                      <a:r>
                        <a:rPr lang="fr-CA" sz="2400" dirty="0"/>
                        <a:t>L’enlèvement</a:t>
                      </a:r>
                      <a:endParaRPr lang="fr-CA" sz="2400" b="1" dirty="0">
                        <a:latin typeface="+mn-lt"/>
                      </a:endParaRPr>
                    </a:p>
                  </a:txBody>
                  <a:tcPr/>
                </a:tc>
                <a:tc>
                  <a:txBody>
                    <a:bodyPr/>
                    <a:lstStyle/>
                    <a:p>
                      <a:r>
                        <a:rPr lang="fr-CA" sz="2400" dirty="0"/>
                        <a:t>L’avènement</a:t>
                      </a:r>
                      <a:endParaRPr lang="fr-CA" sz="2400" b="1" dirty="0">
                        <a:latin typeface="+mn-lt"/>
                      </a:endParaRPr>
                    </a:p>
                  </a:txBody>
                  <a:tcPr/>
                </a:tc>
                <a:extLst>
                  <a:ext uri="{0D108BD9-81ED-4DB2-BD59-A6C34878D82A}">
                    <a16:rowId xmlns:a16="http://schemas.microsoft.com/office/drawing/2014/main" val="10000"/>
                  </a:ext>
                </a:extLst>
              </a:tr>
              <a:tr h="1040214">
                <a:tc>
                  <a:txBody>
                    <a:bodyPr/>
                    <a:lstStyle/>
                    <a:p>
                      <a:r>
                        <a:rPr lang="fr-CA" sz="2400" kern="1200" dirty="0"/>
                        <a:t>Il n'y a aucun signe. C'est imminent</a:t>
                      </a:r>
                      <a:endParaRPr lang="fr-CA" sz="2400" b="0" dirty="0">
                        <a:latin typeface="+mn-lt"/>
                      </a:endParaRPr>
                    </a:p>
                  </a:txBody>
                  <a:tcPr/>
                </a:tc>
                <a:tc>
                  <a:txBody>
                    <a:bodyPr/>
                    <a:lstStyle/>
                    <a:p>
                      <a:r>
                        <a:rPr lang="fr-CA" sz="2400" kern="1200" dirty="0"/>
                        <a:t>Annoncé par plusieurs signes</a:t>
                      </a:r>
                    </a:p>
                    <a:p>
                      <a:pPr marL="0" marR="0" indent="0" algn="l" defTabSz="914400" rtl="0" eaLnBrk="1" fontAlgn="auto" latinLnBrk="0" hangingPunct="1">
                        <a:lnSpc>
                          <a:spcPct val="100000"/>
                        </a:lnSpc>
                        <a:spcBef>
                          <a:spcPts val="0"/>
                        </a:spcBef>
                        <a:spcAft>
                          <a:spcPts val="0"/>
                        </a:spcAft>
                        <a:buClrTx/>
                        <a:buSzTx/>
                        <a:buFontTx/>
                        <a:buNone/>
                        <a:tabLst/>
                        <a:defRPr/>
                      </a:pPr>
                      <a:r>
                        <a:rPr lang="fr-CA" sz="2400" kern="1200" dirty="0"/>
                        <a:t>(Matthieu 24, 4-29)</a:t>
                      </a: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1"/>
                  </a:ext>
                </a:extLst>
              </a:tr>
              <a:tr h="1373764">
                <a:tc>
                  <a:txBody>
                    <a:bodyPr/>
                    <a:lstStyle/>
                    <a:p>
                      <a:r>
                        <a:rPr lang="fr-CA" sz="2400" u="sng" kern="1200" dirty="0"/>
                        <a:t>Temps de bénédiction et de consolation</a:t>
                      </a:r>
                    </a:p>
                    <a:p>
                      <a:r>
                        <a:rPr lang="fr-CA" sz="2400" u="sng" kern="1200" dirty="0"/>
                        <a:t>(1 </a:t>
                      </a:r>
                      <a:r>
                        <a:rPr lang="fr-CA" sz="2400" u="sng" kern="1200" dirty="0" err="1"/>
                        <a:t>Thessaloniciens</a:t>
                      </a:r>
                      <a:r>
                        <a:rPr lang="fr-CA" sz="2400" u="sng" kern="1200" dirty="0"/>
                        <a:t> 4, 17-18)</a:t>
                      </a:r>
                      <a:endParaRPr lang="fr-CA" sz="2400" b="1" i="1" u="sng"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2400" u="sng" kern="1200" dirty="0"/>
                        <a:t>Temps de destruction et de jugement</a:t>
                      </a:r>
                    </a:p>
                    <a:p>
                      <a:pPr marL="0" marR="0" indent="0" algn="l" defTabSz="914400" rtl="0" eaLnBrk="1" fontAlgn="auto" latinLnBrk="0" hangingPunct="1">
                        <a:lnSpc>
                          <a:spcPct val="100000"/>
                        </a:lnSpc>
                        <a:spcBef>
                          <a:spcPts val="0"/>
                        </a:spcBef>
                        <a:spcAft>
                          <a:spcPts val="0"/>
                        </a:spcAft>
                        <a:buClrTx/>
                        <a:buSzTx/>
                        <a:buFontTx/>
                        <a:buNone/>
                        <a:tabLst/>
                        <a:defRPr/>
                      </a:pPr>
                      <a:r>
                        <a:rPr lang="fr-CA" sz="2400" u="sng" kern="1200" dirty="0"/>
                        <a:t>(2 </a:t>
                      </a:r>
                      <a:r>
                        <a:rPr lang="fr-CA" sz="2400" u="sng" kern="1200" dirty="0" err="1"/>
                        <a:t>Thessaloniciens</a:t>
                      </a:r>
                      <a:r>
                        <a:rPr lang="fr-CA" sz="2400" u="sng" kern="1200" dirty="0"/>
                        <a:t> 2, 8-12)</a:t>
                      </a:r>
                      <a:endParaRPr lang="fr-CA" sz="2400" b="1" i="1" u="sng" kern="1200" dirty="0">
                        <a:solidFill>
                          <a:schemeClr val="dk1"/>
                        </a:solidFill>
                        <a:latin typeface="+mn-lt"/>
                        <a:ea typeface="+mn-ea"/>
                        <a:cs typeface="+mn-cs"/>
                      </a:endParaRPr>
                    </a:p>
                  </a:txBody>
                  <a:tcPr/>
                </a:tc>
                <a:extLst>
                  <a:ext uri="{0D108BD9-81ED-4DB2-BD59-A6C34878D82A}">
                    <a16:rowId xmlns:a16="http://schemas.microsoft.com/office/drawing/2014/main" val="10002"/>
                  </a:ext>
                </a:extLst>
              </a:tr>
              <a:tr h="967594">
                <a:tc>
                  <a:txBody>
                    <a:bodyPr/>
                    <a:lstStyle/>
                    <a:p>
                      <a:endParaRPr lang="fr-CA" sz="2400" b="0" dirty="0">
                        <a:latin typeface="+mn-lt"/>
                      </a:endParaRPr>
                    </a:p>
                  </a:txBody>
                  <a:tcPr/>
                </a:tc>
                <a:tc>
                  <a:txBody>
                    <a:bodyPr/>
                    <a:lstStyle/>
                    <a:p>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r h="1236284">
                <a:tc>
                  <a:txBody>
                    <a:bodyPr/>
                    <a:lstStyle/>
                    <a:p>
                      <a:endParaRPr lang="fr-CA" sz="2400" b="0" kern="120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t-BR" sz="2400" b="0" kern="1200" dirty="0">
                        <a:solidFill>
                          <a:schemeClr val="dk1"/>
                        </a:solidFill>
                        <a:latin typeface="+mn-lt"/>
                        <a:ea typeface="+mn-ea"/>
                        <a:cs typeface="+mn-cs"/>
                      </a:endParaRPr>
                    </a:p>
                  </a:txBody>
                  <a:tcPr/>
                </a:tc>
                <a:extLst>
                  <a:ext uri="{0D108BD9-81ED-4DB2-BD59-A6C34878D82A}">
                    <a16:rowId xmlns:a16="http://schemas.microsoft.com/office/drawing/2014/main" val="10004"/>
                  </a:ext>
                </a:extLst>
              </a:tr>
              <a:tr h="855888">
                <a:tc>
                  <a:txBody>
                    <a:bodyPr/>
                    <a:lstStyle/>
                    <a:p>
                      <a:endParaRPr lang="fr-CA" sz="2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5"/>
                  </a:ext>
                </a:extLst>
              </a:tr>
              <a:tr h="855888">
                <a:tc>
                  <a:txBody>
                    <a:bodyPr/>
                    <a:lstStyle/>
                    <a:p>
                      <a:endParaRPr lang="fr-CA" sz="2400" b="0" dirty="0">
                        <a:latin typeface="+mn-lt"/>
                      </a:endParaRPr>
                    </a:p>
                  </a:txBody>
                  <a:tcPr/>
                </a:tc>
                <a:tc>
                  <a:txBody>
                    <a:bodyPr/>
                    <a:lstStyle/>
                    <a:p>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1"/>
          <a:ext cx="9144000" cy="6858000"/>
        </p:xfrm>
        <a:graphic>
          <a:graphicData uri="http://schemas.openxmlformats.org/drawingml/2006/table">
            <a:tbl>
              <a:tblPr firstRow="1" bandRow="1">
                <a:tableStyleId>{073A0DAA-6AF3-43AB-8588-CEC1D06C72B9}</a:tableStyleId>
              </a:tblPr>
              <a:tblGrid>
                <a:gridCol w="4643438">
                  <a:extLst>
                    <a:ext uri="{9D8B030D-6E8A-4147-A177-3AD203B41FA5}">
                      <a16:colId xmlns:a16="http://schemas.microsoft.com/office/drawing/2014/main" val="20000"/>
                    </a:ext>
                  </a:extLst>
                </a:gridCol>
                <a:gridCol w="4500562">
                  <a:extLst>
                    <a:ext uri="{9D8B030D-6E8A-4147-A177-3AD203B41FA5}">
                      <a16:colId xmlns:a16="http://schemas.microsoft.com/office/drawing/2014/main" val="20001"/>
                    </a:ext>
                  </a:extLst>
                </a:gridCol>
              </a:tblGrid>
              <a:tr h="517986">
                <a:tc>
                  <a:txBody>
                    <a:bodyPr/>
                    <a:lstStyle/>
                    <a:p>
                      <a:r>
                        <a:rPr lang="fr-CA" sz="2400" dirty="0"/>
                        <a:t>L’enlèvement</a:t>
                      </a:r>
                      <a:endParaRPr lang="fr-CA" sz="2400" b="1" dirty="0">
                        <a:latin typeface="+mn-lt"/>
                      </a:endParaRPr>
                    </a:p>
                  </a:txBody>
                  <a:tcPr/>
                </a:tc>
                <a:tc>
                  <a:txBody>
                    <a:bodyPr/>
                    <a:lstStyle/>
                    <a:p>
                      <a:r>
                        <a:rPr lang="fr-CA" sz="2400" dirty="0"/>
                        <a:t>L’avènement</a:t>
                      </a:r>
                      <a:endParaRPr lang="fr-CA" sz="2400" b="1" dirty="0">
                        <a:latin typeface="+mn-lt"/>
                      </a:endParaRPr>
                    </a:p>
                  </a:txBody>
                  <a:tcPr/>
                </a:tc>
                <a:extLst>
                  <a:ext uri="{0D108BD9-81ED-4DB2-BD59-A6C34878D82A}">
                    <a16:rowId xmlns:a16="http://schemas.microsoft.com/office/drawing/2014/main" val="10000"/>
                  </a:ext>
                </a:extLst>
              </a:tr>
              <a:tr h="1019769">
                <a:tc>
                  <a:txBody>
                    <a:bodyPr/>
                    <a:lstStyle/>
                    <a:p>
                      <a:r>
                        <a:rPr lang="fr-CA" sz="2400" kern="1200" dirty="0"/>
                        <a:t>Il n'y a aucun signe. C'est imminent</a:t>
                      </a:r>
                      <a:endParaRPr lang="fr-CA" sz="2400" b="0" dirty="0">
                        <a:latin typeface="+mn-lt"/>
                      </a:endParaRPr>
                    </a:p>
                  </a:txBody>
                  <a:tcPr/>
                </a:tc>
                <a:tc>
                  <a:txBody>
                    <a:bodyPr/>
                    <a:lstStyle/>
                    <a:p>
                      <a:r>
                        <a:rPr lang="fr-CA" sz="2400" kern="1200" dirty="0"/>
                        <a:t>Annoncé par plusieurs signes</a:t>
                      </a:r>
                    </a:p>
                    <a:p>
                      <a:pPr marL="0" marR="0" indent="0" algn="l" defTabSz="914400" rtl="0" eaLnBrk="1" fontAlgn="auto" latinLnBrk="0" hangingPunct="1">
                        <a:lnSpc>
                          <a:spcPct val="100000"/>
                        </a:lnSpc>
                        <a:spcBef>
                          <a:spcPts val="0"/>
                        </a:spcBef>
                        <a:spcAft>
                          <a:spcPts val="0"/>
                        </a:spcAft>
                        <a:buClrTx/>
                        <a:buSzTx/>
                        <a:buFontTx/>
                        <a:buNone/>
                        <a:tabLst/>
                        <a:defRPr/>
                      </a:pPr>
                      <a:r>
                        <a:rPr lang="fr-CA" sz="2400" kern="1200" dirty="0"/>
                        <a:t>(Matthieu 24, 4-29)</a:t>
                      </a: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1"/>
                  </a:ext>
                </a:extLst>
              </a:tr>
              <a:tr h="1346763">
                <a:tc>
                  <a:txBody>
                    <a:bodyPr/>
                    <a:lstStyle/>
                    <a:p>
                      <a:r>
                        <a:rPr lang="fr-CA" sz="2400" kern="1200" dirty="0"/>
                        <a:t>Temps de bénédiction et de consolation</a:t>
                      </a:r>
                    </a:p>
                    <a:p>
                      <a:r>
                        <a:rPr lang="fr-CA" sz="2400" kern="1200" dirty="0"/>
                        <a:t>(1 </a:t>
                      </a:r>
                      <a:r>
                        <a:rPr lang="fr-CA" sz="2400" kern="1200" dirty="0" err="1"/>
                        <a:t>Thessaloniciens</a:t>
                      </a:r>
                      <a:r>
                        <a:rPr lang="fr-CA" sz="2400" kern="1200" dirty="0"/>
                        <a:t> 4, 17-18)</a:t>
                      </a:r>
                      <a:endParaRPr lang="fr-CA" sz="2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2400" kern="1200" dirty="0"/>
                        <a:t>Temps de destruction et de jugement</a:t>
                      </a:r>
                    </a:p>
                    <a:p>
                      <a:pPr marL="0" marR="0" indent="0" algn="l" defTabSz="914400" rtl="0" eaLnBrk="1" fontAlgn="auto" latinLnBrk="0" hangingPunct="1">
                        <a:lnSpc>
                          <a:spcPct val="100000"/>
                        </a:lnSpc>
                        <a:spcBef>
                          <a:spcPts val="0"/>
                        </a:spcBef>
                        <a:spcAft>
                          <a:spcPts val="0"/>
                        </a:spcAft>
                        <a:buClrTx/>
                        <a:buSzTx/>
                        <a:buFontTx/>
                        <a:buNone/>
                        <a:tabLst/>
                        <a:defRPr/>
                      </a:pPr>
                      <a:r>
                        <a:rPr lang="fr-CA" sz="2400" kern="1200" dirty="0"/>
                        <a:t>(2 </a:t>
                      </a:r>
                      <a:r>
                        <a:rPr lang="fr-CA" sz="2400" kern="1200" dirty="0" err="1"/>
                        <a:t>Thessaloniciens</a:t>
                      </a:r>
                      <a:r>
                        <a:rPr lang="fr-CA" sz="2400" kern="1200" dirty="0"/>
                        <a:t> 2, 8-12)</a:t>
                      </a: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2"/>
                  </a:ext>
                </a:extLst>
              </a:tr>
              <a:tr h="1584903">
                <a:tc>
                  <a:txBody>
                    <a:bodyPr/>
                    <a:lstStyle/>
                    <a:p>
                      <a:r>
                        <a:rPr lang="fr-CA" sz="2400" u="sng" kern="1200" dirty="0"/>
                        <a:t>Implique des croyants seulement</a:t>
                      </a:r>
                    </a:p>
                    <a:p>
                      <a:r>
                        <a:rPr lang="fr-CA" sz="2400" u="sng" kern="1200" dirty="0"/>
                        <a:t>(Jean 14, 1-3; 1 Corinthiens15, 51-55; 1 </a:t>
                      </a:r>
                      <a:r>
                        <a:rPr lang="fr-CA" sz="2400" u="sng" kern="1200" dirty="0" err="1"/>
                        <a:t>Thessaloniciens</a:t>
                      </a:r>
                      <a:r>
                        <a:rPr lang="fr-CA" sz="2400" u="sng" kern="1200" dirty="0"/>
                        <a:t> 4, 13-18)</a:t>
                      </a:r>
                      <a:endParaRPr lang="fr-CA" sz="2400" b="1" i="1" u="sng" dirty="0">
                        <a:latin typeface="+mn-lt"/>
                      </a:endParaRPr>
                    </a:p>
                  </a:txBody>
                  <a:tcPr/>
                </a:tc>
                <a:tc>
                  <a:txBody>
                    <a:bodyPr/>
                    <a:lstStyle/>
                    <a:p>
                      <a:r>
                        <a:rPr lang="fr-CA" sz="2400" u="sng" kern="1200" dirty="0"/>
                        <a:t>Implique Israël et les nations païennes</a:t>
                      </a:r>
                    </a:p>
                    <a:p>
                      <a:r>
                        <a:rPr lang="fr-CA" sz="2400" u="sng" kern="1200" dirty="0"/>
                        <a:t>(Matthieu 24, 1-25, 46)</a:t>
                      </a:r>
                      <a:endParaRPr lang="fr-CA" sz="2400" b="1" i="1" u="sng"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r h="710447">
                <a:tc>
                  <a:txBody>
                    <a:bodyPr/>
                    <a:lstStyle/>
                    <a:p>
                      <a:endParaRPr lang="fr-CA" sz="2400" b="0" kern="120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t-BR" sz="2400" b="0" kern="1200" dirty="0">
                        <a:solidFill>
                          <a:schemeClr val="dk1"/>
                        </a:solidFill>
                        <a:latin typeface="+mn-lt"/>
                        <a:ea typeface="+mn-ea"/>
                        <a:cs typeface="+mn-cs"/>
                      </a:endParaRPr>
                    </a:p>
                  </a:txBody>
                  <a:tcPr/>
                </a:tc>
                <a:extLst>
                  <a:ext uri="{0D108BD9-81ED-4DB2-BD59-A6C34878D82A}">
                    <a16:rowId xmlns:a16="http://schemas.microsoft.com/office/drawing/2014/main" val="10004"/>
                  </a:ext>
                </a:extLst>
              </a:tr>
              <a:tr h="839066">
                <a:tc>
                  <a:txBody>
                    <a:bodyPr/>
                    <a:lstStyle/>
                    <a:p>
                      <a:endParaRPr lang="fr-CA" sz="2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5"/>
                  </a:ext>
                </a:extLst>
              </a:tr>
              <a:tr h="839066">
                <a:tc>
                  <a:txBody>
                    <a:bodyPr/>
                    <a:lstStyle/>
                    <a:p>
                      <a:endParaRPr lang="fr-CA" sz="2400" b="0" dirty="0">
                        <a:latin typeface="+mn-lt"/>
                      </a:endParaRPr>
                    </a:p>
                  </a:txBody>
                  <a:tcPr/>
                </a:tc>
                <a:tc>
                  <a:txBody>
                    <a:bodyPr/>
                    <a:lstStyle/>
                    <a:p>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51295306"/>
              </p:ext>
            </p:extLst>
          </p:nvPr>
        </p:nvGraphicFramePr>
        <p:xfrm>
          <a:off x="0" y="-1"/>
          <a:ext cx="9144000" cy="7180067"/>
        </p:xfrm>
        <a:graphic>
          <a:graphicData uri="http://schemas.openxmlformats.org/drawingml/2006/table">
            <a:tbl>
              <a:tblPr firstRow="1" bandRow="1">
                <a:tableStyleId>{073A0DAA-6AF3-43AB-8588-CEC1D06C72B9}</a:tableStyleId>
              </a:tblPr>
              <a:tblGrid>
                <a:gridCol w="4643438">
                  <a:extLst>
                    <a:ext uri="{9D8B030D-6E8A-4147-A177-3AD203B41FA5}">
                      <a16:colId xmlns:a16="http://schemas.microsoft.com/office/drawing/2014/main" val="20000"/>
                    </a:ext>
                  </a:extLst>
                </a:gridCol>
                <a:gridCol w="4500562">
                  <a:extLst>
                    <a:ext uri="{9D8B030D-6E8A-4147-A177-3AD203B41FA5}">
                      <a16:colId xmlns:a16="http://schemas.microsoft.com/office/drawing/2014/main" val="20001"/>
                    </a:ext>
                  </a:extLst>
                </a:gridCol>
              </a:tblGrid>
              <a:tr h="474006">
                <a:tc>
                  <a:txBody>
                    <a:bodyPr/>
                    <a:lstStyle/>
                    <a:p>
                      <a:r>
                        <a:rPr lang="fr-CA" sz="2400" dirty="0"/>
                        <a:t>L’enlèvement</a:t>
                      </a:r>
                      <a:endParaRPr lang="fr-CA" sz="2400" b="1" dirty="0">
                        <a:latin typeface="+mn-lt"/>
                      </a:endParaRPr>
                    </a:p>
                  </a:txBody>
                  <a:tcPr/>
                </a:tc>
                <a:tc>
                  <a:txBody>
                    <a:bodyPr/>
                    <a:lstStyle/>
                    <a:p>
                      <a:r>
                        <a:rPr lang="fr-CA" sz="2400" dirty="0"/>
                        <a:t>L’avènement</a:t>
                      </a:r>
                      <a:endParaRPr lang="fr-CA" sz="2400" b="1" dirty="0">
                        <a:latin typeface="+mn-lt"/>
                      </a:endParaRPr>
                    </a:p>
                  </a:txBody>
                  <a:tcPr/>
                </a:tc>
                <a:extLst>
                  <a:ext uri="{0D108BD9-81ED-4DB2-BD59-A6C34878D82A}">
                    <a16:rowId xmlns:a16="http://schemas.microsoft.com/office/drawing/2014/main" val="10000"/>
                  </a:ext>
                </a:extLst>
              </a:tr>
              <a:tr h="933184">
                <a:tc>
                  <a:txBody>
                    <a:bodyPr/>
                    <a:lstStyle/>
                    <a:p>
                      <a:r>
                        <a:rPr lang="fr-CA" sz="2400" kern="1200" dirty="0"/>
                        <a:t>Il n'y a aucun signe. C'est imminent</a:t>
                      </a:r>
                      <a:endParaRPr lang="fr-CA" sz="2400" b="0" dirty="0">
                        <a:latin typeface="+mn-lt"/>
                      </a:endParaRPr>
                    </a:p>
                  </a:txBody>
                  <a:tcPr/>
                </a:tc>
                <a:tc>
                  <a:txBody>
                    <a:bodyPr/>
                    <a:lstStyle/>
                    <a:p>
                      <a:r>
                        <a:rPr lang="fr-CA" sz="2400" kern="1200" dirty="0"/>
                        <a:t>Annoncé par plusieurs signes</a:t>
                      </a:r>
                    </a:p>
                    <a:p>
                      <a:pPr marL="0" marR="0" indent="0" algn="l" defTabSz="914400" rtl="0" eaLnBrk="1" fontAlgn="auto" latinLnBrk="0" hangingPunct="1">
                        <a:lnSpc>
                          <a:spcPct val="100000"/>
                        </a:lnSpc>
                        <a:spcBef>
                          <a:spcPts val="0"/>
                        </a:spcBef>
                        <a:spcAft>
                          <a:spcPts val="0"/>
                        </a:spcAft>
                        <a:buClrTx/>
                        <a:buSzTx/>
                        <a:buFontTx/>
                        <a:buNone/>
                        <a:tabLst/>
                        <a:defRPr/>
                      </a:pPr>
                      <a:r>
                        <a:rPr lang="fr-CA" sz="2400" kern="1200" dirty="0"/>
                        <a:t>(Matthieu 24, 4-29)</a:t>
                      </a: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1"/>
                  </a:ext>
                </a:extLst>
              </a:tr>
              <a:tr h="1232414">
                <a:tc>
                  <a:txBody>
                    <a:bodyPr/>
                    <a:lstStyle/>
                    <a:p>
                      <a:r>
                        <a:rPr lang="fr-CA" sz="2400" kern="1200" dirty="0"/>
                        <a:t>Temps de bénédiction et de consolation</a:t>
                      </a:r>
                    </a:p>
                    <a:p>
                      <a:r>
                        <a:rPr lang="fr-CA" sz="2400" kern="1200" dirty="0"/>
                        <a:t>(1 </a:t>
                      </a:r>
                      <a:r>
                        <a:rPr lang="fr-CA" sz="2400" kern="1200" dirty="0" err="1"/>
                        <a:t>Thessaloniciens</a:t>
                      </a:r>
                      <a:r>
                        <a:rPr lang="fr-CA" sz="2400" kern="1200" dirty="0"/>
                        <a:t> 4, 17-18)</a:t>
                      </a:r>
                      <a:endParaRPr lang="fr-CA" sz="2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2400" kern="1200" dirty="0"/>
                        <a:t>Temps de destruction et de jugement</a:t>
                      </a:r>
                    </a:p>
                    <a:p>
                      <a:pPr marL="0" marR="0" indent="0" algn="l" defTabSz="914400" rtl="0" eaLnBrk="1" fontAlgn="auto" latinLnBrk="0" hangingPunct="1">
                        <a:lnSpc>
                          <a:spcPct val="100000"/>
                        </a:lnSpc>
                        <a:spcBef>
                          <a:spcPts val="0"/>
                        </a:spcBef>
                        <a:spcAft>
                          <a:spcPts val="0"/>
                        </a:spcAft>
                        <a:buClrTx/>
                        <a:buSzTx/>
                        <a:buFontTx/>
                        <a:buNone/>
                        <a:tabLst/>
                        <a:defRPr/>
                      </a:pPr>
                      <a:r>
                        <a:rPr lang="fr-CA" sz="2400" kern="1200" dirty="0"/>
                        <a:t>(2 </a:t>
                      </a:r>
                      <a:r>
                        <a:rPr lang="fr-CA" sz="2400" kern="1200" dirty="0" err="1"/>
                        <a:t>Thessaloniciens</a:t>
                      </a:r>
                      <a:r>
                        <a:rPr lang="fr-CA" sz="2400" kern="1200" dirty="0"/>
                        <a:t> 2, 8-12)</a:t>
                      </a: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2"/>
                  </a:ext>
                </a:extLst>
              </a:tr>
              <a:tr h="1450335">
                <a:tc>
                  <a:txBody>
                    <a:bodyPr/>
                    <a:lstStyle/>
                    <a:p>
                      <a:r>
                        <a:rPr lang="fr-CA" sz="2400" kern="1200" dirty="0"/>
                        <a:t>Implique des croyants seulement</a:t>
                      </a:r>
                    </a:p>
                    <a:p>
                      <a:r>
                        <a:rPr lang="fr-CA" sz="2400" kern="1200" dirty="0"/>
                        <a:t>(Jean 14, 1-3; 1 Corinthiens 15, 51-55; 1 Thessaloniciens 4, 13-18)</a:t>
                      </a:r>
                      <a:endParaRPr lang="fr-CA" sz="2400" b="0" dirty="0">
                        <a:latin typeface="+mn-lt"/>
                      </a:endParaRPr>
                    </a:p>
                  </a:txBody>
                  <a:tcPr/>
                </a:tc>
                <a:tc>
                  <a:txBody>
                    <a:bodyPr/>
                    <a:lstStyle/>
                    <a:p>
                      <a:r>
                        <a:rPr lang="fr-CA" sz="2400" kern="1200" dirty="0"/>
                        <a:t>Implique Israël et les nations païennes</a:t>
                      </a:r>
                    </a:p>
                    <a:p>
                      <a:r>
                        <a:rPr lang="fr-CA" sz="2400" kern="1200" dirty="0"/>
                        <a:t>(Matthieu 24, 1-25, 46)</a:t>
                      </a: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r h="1232414">
                <a:tc>
                  <a:txBody>
                    <a:bodyPr/>
                    <a:lstStyle/>
                    <a:p>
                      <a:r>
                        <a:rPr lang="fr-CA" sz="2400" u="sng" kern="1200" dirty="0"/>
                        <a:t>Va arriver en un instant, en un clin d’</a:t>
                      </a:r>
                      <a:r>
                        <a:rPr lang="fr-CA" sz="2400" u="sng" kern="1200" dirty="0" err="1"/>
                        <a:t>oeil</a:t>
                      </a:r>
                      <a:r>
                        <a:rPr lang="fr-CA" sz="2400" u="sng" kern="1200" dirty="0"/>
                        <a:t> </a:t>
                      </a:r>
                    </a:p>
                    <a:p>
                      <a:r>
                        <a:rPr lang="fr-CA" sz="2400" u="sng" kern="1200" dirty="0"/>
                        <a:t>Seuls les siens le verront</a:t>
                      </a:r>
                    </a:p>
                    <a:p>
                      <a:pPr marL="0" marR="0" indent="0" algn="l" defTabSz="914400" rtl="0" eaLnBrk="1" fontAlgn="auto" latinLnBrk="0" hangingPunct="1">
                        <a:lnSpc>
                          <a:spcPct val="100000"/>
                        </a:lnSpc>
                        <a:spcBef>
                          <a:spcPts val="0"/>
                        </a:spcBef>
                        <a:spcAft>
                          <a:spcPts val="0"/>
                        </a:spcAft>
                        <a:buClrTx/>
                        <a:buSzTx/>
                        <a:buFontTx/>
                        <a:buNone/>
                        <a:tabLst/>
                        <a:defRPr/>
                      </a:pPr>
                      <a:r>
                        <a:rPr lang="fr-CA" sz="2400" u="sng" kern="1200" dirty="0"/>
                        <a:t>(1 Corinthiens  15, 51-52)</a:t>
                      </a:r>
                      <a:endParaRPr lang="fr-CA" sz="2400" b="1" i="1" u="sng" kern="120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2400" u="sng" kern="1200" dirty="0"/>
                        <a:t>Sera visible au monde entier</a:t>
                      </a:r>
                    </a:p>
                    <a:p>
                      <a:pPr marL="0" marR="0" indent="0" algn="l" defTabSz="914400" rtl="0" eaLnBrk="1" fontAlgn="auto" latinLnBrk="0" hangingPunct="1">
                        <a:lnSpc>
                          <a:spcPct val="100000"/>
                        </a:lnSpc>
                        <a:spcBef>
                          <a:spcPts val="0"/>
                        </a:spcBef>
                        <a:spcAft>
                          <a:spcPts val="0"/>
                        </a:spcAft>
                        <a:buClrTx/>
                        <a:buSzTx/>
                        <a:buFontTx/>
                        <a:buNone/>
                        <a:tabLst/>
                        <a:defRPr/>
                      </a:pPr>
                      <a:r>
                        <a:rPr lang="pt-BR" sz="2400" u="sng" kern="1200" dirty="0"/>
                        <a:t>(Matthieu 24, 27; Apocalypse 1, 7)</a:t>
                      </a:r>
                      <a:endParaRPr lang="pt-BR" sz="2400" b="1" i="1" u="sng" kern="1200" dirty="0">
                        <a:solidFill>
                          <a:schemeClr val="dk1"/>
                        </a:solidFill>
                        <a:latin typeface="+mn-lt"/>
                        <a:ea typeface="+mn-ea"/>
                        <a:cs typeface="+mn-cs"/>
                      </a:endParaRPr>
                    </a:p>
                  </a:txBody>
                  <a:tcPr/>
                </a:tc>
                <a:extLst>
                  <a:ext uri="{0D108BD9-81ED-4DB2-BD59-A6C34878D82A}">
                    <a16:rowId xmlns:a16="http://schemas.microsoft.com/office/drawing/2014/main" val="10004"/>
                  </a:ext>
                </a:extLst>
              </a:tr>
              <a:tr h="767824">
                <a:tc>
                  <a:txBody>
                    <a:bodyPr/>
                    <a:lstStyle/>
                    <a:p>
                      <a:endParaRPr lang="fr-CA" sz="2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5"/>
                  </a:ext>
                </a:extLst>
              </a:tr>
              <a:tr h="767824">
                <a:tc>
                  <a:txBody>
                    <a:bodyPr/>
                    <a:lstStyle/>
                    <a:p>
                      <a:endParaRPr lang="fr-CA" sz="2400" b="0" dirty="0">
                        <a:latin typeface="+mn-lt"/>
                      </a:endParaRPr>
                    </a:p>
                  </a:txBody>
                  <a:tcPr/>
                </a:tc>
                <a:tc>
                  <a:txBody>
                    <a:bodyPr/>
                    <a:lstStyle/>
                    <a:p>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726319521"/>
              </p:ext>
            </p:extLst>
          </p:nvPr>
        </p:nvGraphicFramePr>
        <p:xfrm>
          <a:off x="0" y="-2"/>
          <a:ext cx="9144000" cy="7195222"/>
        </p:xfrm>
        <a:graphic>
          <a:graphicData uri="http://schemas.openxmlformats.org/drawingml/2006/table">
            <a:tbl>
              <a:tblPr firstRow="1" bandRow="1">
                <a:tableStyleId>{073A0DAA-6AF3-43AB-8588-CEC1D06C72B9}</a:tableStyleId>
              </a:tblPr>
              <a:tblGrid>
                <a:gridCol w="4643438">
                  <a:extLst>
                    <a:ext uri="{9D8B030D-6E8A-4147-A177-3AD203B41FA5}">
                      <a16:colId xmlns:a16="http://schemas.microsoft.com/office/drawing/2014/main" val="20000"/>
                    </a:ext>
                  </a:extLst>
                </a:gridCol>
                <a:gridCol w="4500562">
                  <a:extLst>
                    <a:ext uri="{9D8B030D-6E8A-4147-A177-3AD203B41FA5}">
                      <a16:colId xmlns:a16="http://schemas.microsoft.com/office/drawing/2014/main" val="20001"/>
                    </a:ext>
                  </a:extLst>
                </a:gridCol>
              </a:tblGrid>
              <a:tr h="468176">
                <a:tc>
                  <a:txBody>
                    <a:bodyPr/>
                    <a:lstStyle/>
                    <a:p>
                      <a:r>
                        <a:rPr lang="fr-CA" sz="2400" dirty="0"/>
                        <a:t>L’enlèvement</a:t>
                      </a:r>
                      <a:endParaRPr lang="fr-CA" sz="2400" b="1" dirty="0">
                        <a:latin typeface="+mn-lt"/>
                      </a:endParaRPr>
                    </a:p>
                  </a:txBody>
                  <a:tcPr/>
                </a:tc>
                <a:tc>
                  <a:txBody>
                    <a:bodyPr/>
                    <a:lstStyle/>
                    <a:p>
                      <a:r>
                        <a:rPr lang="fr-CA" sz="2400" dirty="0"/>
                        <a:t>L’avènement</a:t>
                      </a:r>
                      <a:endParaRPr lang="fr-CA" sz="2400" b="1" dirty="0">
                        <a:latin typeface="+mn-lt"/>
                      </a:endParaRPr>
                    </a:p>
                  </a:txBody>
                  <a:tcPr/>
                </a:tc>
                <a:extLst>
                  <a:ext uri="{0D108BD9-81ED-4DB2-BD59-A6C34878D82A}">
                    <a16:rowId xmlns:a16="http://schemas.microsoft.com/office/drawing/2014/main" val="10000"/>
                  </a:ext>
                </a:extLst>
              </a:tr>
              <a:tr h="921709">
                <a:tc>
                  <a:txBody>
                    <a:bodyPr/>
                    <a:lstStyle/>
                    <a:p>
                      <a:r>
                        <a:rPr lang="fr-CA" sz="2400" kern="1200" dirty="0"/>
                        <a:t>Il n'y a aucun signe. C'est imminent</a:t>
                      </a:r>
                      <a:endParaRPr lang="fr-CA" sz="2400" b="0" dirty="0">
                        <a:latin typeface="+mn-lt"/>
                      </a:endParaRPr>
                    </a:p>
                  </a:txBody>
                  <a:tcPr/>
                </a:tc>
                <a:tc>
                  <a:txBody>
                    <a:bodyPr/>
                    <a:lstStyle/>
                    <a:p>
                      <a:r>
                        <a:rPr lang="fr-CA" sz="2400" kern="1200" dirty="0"/>
                        <a:t>Annoncé par plusieurs signes</a:t>
                      </a:r>
                    </a:p>
                    <a:p>
                      <a:pPr marL="0" marR="0" indent="0" algn="l" defTabSz="914400" rtl="0" eaLnBrk="1" fontAlgn="auto" latinLnBrk="0" hangingPunct="1">
                        <a:lnSpc>
                          <a:spcPct val="100000"/>
                        </a:lnSpc>
                        <a:spcBef>
                          <a:spcPts val="0"/>
                        </a:spcBef>
                        <a:spcAft>
                          <a:spcPts val="0"/>
                        </a:spcAft>
                        <a:buClrTx/>
                        <a:buSzTx/>
                        <a:buFontTx/>
                        <a:buNone/>
                        <a:tabLst/>
                        <a:defRPr/>
                      </a:pPr>
                      <a:r>
                        <a:rPr lang="fr-CA" sz="2400" kern="1200" dirty="0"/>
                        <a:t>(Matthieu 24, 4-29)</a:t>
                      </a: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1"/>
                  </a:ext>
                </a:extLst>
              </a:tr>
              <a:tr h="1217259">
                <a:tc>
                  <a:txBody>
                    <a:bodyPr/>
                    <a:lstStyle/>
                    <a:p>
                      <a:r>
                        <a:rPr lang="fr-CA" sz="2400" kern="1200" dirty="0"/>
                        <a:t>Temps de bénédiction et de consolation</a:t>
                      </a:r>
                    </a:p>
                    <a:p>
                      <a:r>
                        <a:rPr lang="fr-CA" sz="2400" kern="1200" dirty="0"/>
                        <a:t>(1 </a:t>
                      </a:r>
                      <a:r>
                        <a:rPr lang="fr-CA" sz="2400" kern="1200" dirty="0" err="1"/>
                        <a:t>Thessaloniciens</a:t>
                      </a:r>
                      <a:r>
                        <a:rPr lang="fr-CA" sz="2400" kern="1200" dirty="0"/>
                        <a:t> 4, 17-18)</a:t>
                      </a:r>
                      <a:endParaRPr lang="fr-CA" sz="2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2400" kern="1200" dirty="0"/>
                        <a:t>Temps de destruction et de jugement</a:t>
                      </a:r>
                    </a:p>
                    <a:p>
                      <a:pPr marL="0" marR="0" indent="0" algn="l" defTabSz="914400" rtl="0" eaLnBrk="1" fontAlgn="auto" latinLnBrk="0" hangingPunct="1">
                        <a:lnSpc>
                          <a:spcPct val="100000"/>
                        </a:lnSpc>
                        <a:spcBef>
                          <a:spcPts val="0"/>
                        </a:spcBef>
                        <a:spcAft>
                          <a:spcPts val="0"/>
                        </a:spcAft>
                        <a:buClrTx/>
                        <a:buSzTx/>
                        <a:buFontTx/>
                        <a:buNone/>
                        <a:tabLst/>
                        <a:defRPr/>
                      </a:pPr>
                      <a:r>
                        <a:rPr lang="fr-CA" sz="2400" kern="1200" dirty="0"/>
                        <a:t>(2 </a:t>
                      </a:r>
                      <a:r>
                        <a:rPr lang="fr-CA" sz="2400" kern="1200" dirty="0" err="1"/>
                        <a:t>Thessaloniciens</a:t>
                      </a:r>
                      <a:r>
                        <a:rPr lang="fr-CA" sz="2400" kern="1200" dirty="0"/>
                        <a:t> 2, 8-12)</a:t>
                      </a: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2"/>
                  </a:ext>
                </a:extLst>
              </a:tr>
              <a:tr h="1432499">
                <a:tc>
                  <a:txBody>
                    <a:bodyPr/>
                    <a:lstStyle/>
                    <a:p>
                      <a:r>
                        <a:rPr lang="fr-CA" sz="2400" kern="1200" dirty="0"/>
                        <a:t>Implique des croyants seulement</a:t>
                      </a:r>
                    </a:p>
                    <a:p>
                      <a:r>
                        <a:rPr lang="fr-CA" sz="2400" kern="1200" dirty="0"/>
                        <a:t>(Jean 14, 1-3; 1 Corinthiens 15, 51-55; 1 Thessaloniciens 4, 13-18)</a:t>
                      </a:r>
                      <a:endParaRPr lang="fr-CA" sz="2400" b="0" dirty="0">
                        <a:latin typeface="+mn-lt"/>
                      </a:endParaRPr>
                    </a:p>
                  </a:txBody>
                  <a:tcPr/>
                </a:tc>
                <a:tc>
                  <a:txBody>
                    <a:bodyPr/>
                    <a:lstStyle/>
                    <a:p>
                      <a:r>
                        <a:rPr lang="fr-CA" sz="2400" kern="1200" dirty="0"/>
                        <a:t>Implique Israël et les nations païennes</a:t>
                      </a:r>
                    </a:p>
                    <a:p>
                      <a:r>
                        <a:rPr lang="fr-CA" sz="2400" kern="1200" dirty="0"/>
                        <a:t>(Matthieu 24, 1-25, 46)</a:t>
                      </a: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r h="1217259">
                <a:tc>
                  <a:txBody>
                    <a:bodyPr/>
                    <a:lstStyle/>
                    <a:p>
                      <a:r>
                        <a:rPr lang="fr-CA" sz="2400" u="none" kern="1200" dirty="0"/>
                        <a:t>Va arriver en un instant, en un clin d’</a:t>
                      </a:r>
                      <a:r>
                        <a:rPr lang="fr-CA" sz="2400" u="none" kern="1200" dirty="0" err="1"/>
                        <a:t>oeil</a:t>
                      </a:r>
                      <a:r>
                        <a:rPr lang="fr-CA" sz="2400" u="none" kern="1200" dirty="0"/>
                        <a:t> </a:t>
                      </a:r>
                    </a:p>
                    <a:p>
                      <a:r>
                        <a:rPr lang="fr-CA" sz="2400" u="none" kern="1200" dirty="0"/>
                        <a:t>Seuls les siens le verront</a:t>
                      </a:r>
                    </a:p>
                    <a:p>
                      <a:pPr marL="0" marR="0" indent="0" algn="l" defTabSz="914400" rtl="0" eaLnBrk="1" fontAlgn="auto" latinLnBrk="0" hangingPunct="1">
                        <a:lnSpc>
                          <a:spcPct val="100000"/>
                        </a:lnSpc>
                        <a:spcBef>
                          <a:spcPts val="0"/>
                        </a:spcBef>
                        <a:spcAft>
                          <a:spcPts val="0"/>
                        </a:spcAft>
                        <a:buClrTx/>
                        <a:buSzTx/>
                        <a:buFontTx/>
                        <a:buNone/>
                        <a:tabLst/>
                        <a:defRPr/>
                      </a:pPr>
                      <a:r>
                        <a:rPr lang="fr-CA" sz="2400" u="none" kern="1200" dirty="0"/>
                        <a:t>(1 Corinthiens  15, 51-52)</a:t>
                      </a:r>
                      <a:endParaRPr lang="fr-CA" sz="2400" b="1" i="1" u="none" kern="120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2400" kern="1200" dirty="0"/>
                        <a:t>Sera visible au monde </a:t>
                      </a:r>
                    </a:p>
                    <a:p>
                      <a:pPr marL="0" marR="0" indent="0" algn="l" defTabSz="914400" rtl="0" eaLnBrk="1" fontAlgn="auto" latinLnBrk="0" hangingPunct="1">
                        <a:lnSpc>
                          <a:spcPct val="100000"/>
                        </a:lnSpc>
                        <a:spcBef>
                          <a:spcPts val="0"/>
                        </a:spcBef>
                        <a:spcAft>
                          <a:spcPts val="0"/>
                        </a:spcAft>
                        <a:buClrTx/>
                        <a:buSzTx/>
                        <a:buFontTx/>
                        <a:buNone/>
                        <a:tabLst/>
                        <a:defRPr/>
                      </a:pPr>
                      <a:r>
                        <a:rPr lang="pt-BR" sz="2400" kern="1200" dirty="0"/>
                        <a:t>(Matthieu 24, 27; Apocalypse 1, 7)</a:t>
                      </a:r>
                      <a:endParaRPr lang="pt-BR" sz="2400" b="0" kern="1200" dirty="0">
                        <a:solidFill>
                          <a:schemeClr val="dk1"/>
                        </a:solidFill>
                        <a:latin typeface="+mn-lt"/>
                        <a:ea typeface="+mn-ea"/>
                        <a:cs typeface="+mn-cs"/>
                      </a:endParaRPr>
                    </a:p>
                  </a:txBody>
                  <a:tcPr/>
                </a:tc>
                <a:extLst>
                  <a:ext uri="{0D108BD9-81ED-4DB2-BD59-A6C34878D82A}">
                    <a16:rowId xmlns:a16="http://schemas.microsoft.com/office/drawing/2014/main" val="10004"/>
                  </a:ext>
                </a:extLst>
              </a:tr>
              <a:tr h="842718">
                <a:tc>
                  <a:txBody>
                    <a:bodyPr/>
                    <a:lstStyle/>
                    <a:p>
                      <a:r>
                        <a:rPr lang="fr-CA" sz="2400" u="sng" kern="1200" dirty="0"/>
                        <a:t>La tribulation commence</a:t>
                      </a:r>
                      <a:endParaRPr lang="fr-CA" sz="2400" b="1" i="1" u="sng"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2400" u="sng" kern="1200" dirty="0"/>
                        <a:t>Le millénium</a:t>
                      </a:r>
                      <a:endParaRPr lang="fr-CA" sz="2400" b="1" i="1" u="sng" kern="1200" dirty="0">
                        <a:solidFill>
                          <a:schemeClr val="dk1"/>
                        </a:solidFill>
                        <a:latin typeface="+mn-lt"/>
                        <a:ea typeface="+mn-ea"/>
                        <a:cs typeface="+mn-cs"/>
                      </a:endParaRPr>
                    </a:p>
                  </a:txBody>
                  <a:tcPr/>
                </a:tc>
                <a:extLst>
                  <a:ext uri="{0D108BD9-81ED-4DB2-BD59-A6C34878D82A}">
                    <a16:rowId xmlns:a16="http://schemas.microsoft.com/office/drawing/2014/main" val="10005"/>
                  </a:ext>
                </a:extLst>
              </a:tr>
              <a:tr h="758381">
                <a:tc>
                  <a:txBody>
                    <a:bodyPr/>
                    <a:lstStyle/>
                    <a:p>
                      <a:endParaRPr lang="fr-CA" sz="2400" b="0" dirty="0">
                        <a:latin typeface="+mn-lt"/>
                      </a:endParaRPr>
                    </a:p>
                  </a:txBody>
                  <a:tcPr/>
                </a:tc>
                <a:tc>
                  <a:txBody>
                    <a:bodyPr/>
                    <a:lstStyle/>
                    <a:p>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025002741"/>
              </p:ext>
            </p:extLst>
          </p:nvPr>
        </p:nvGraphicFramePr>
        <p:xfrm>
          <a:off x="0" y="-1"/>
          <a:ext cx="9144000" cy="6858000"/>
        </p:xfrm>
        <a:graphic>
          <a:graphicData uri="http://schemas.openxmlformats.org/drawingml/2006/table">
            <a:tbl>
              <a:tblPr firstRow="1" bandRow="1">
                <a:tableStyleId>{073A0DAA-6AF3-43AB-8588-CEC1D06C72B9}</a:tableStyleId>
              </a:tblPr>
              <a:tblGrid>
                <a:gridCol w="4643438">
                  <a:extLst>
                    <a:ext uri="{9D8B030D-6E8A-4147-A177-3AD203B41FA5}">
                      <a16:colId xmlns:a16="http://schemas.microsoft.com/office/drawing/2014/main" val="20000"/>
                    </a:ext>
                  </a:extLst>
                </a:gridCol>
                <a:gridCol w="4500562">
                  <a:extLst>
                    <a:ext uri="{9D8B030D-6E8A-4147-A177-3AD203B41FA5}">
                      <a16:colId xmlns:a16="http://schemas.microsoft.com/office/drawing/2014/main" val="20001"/>
                    </a:ext>
                  </a:extLst>
                </a:gridCol>
              </a:tblGrid>
              <a:tr h="377417">
                <a:tc>
                  <a:txBody>
                    <a:bodyPr/>
                    <a:lstStyle/>
                    <a:p>
                      <a:r>
                        <a:rPr lang="fr-CA" sz="2400" dirty="0"/>
                        <a:t>L’enlèvement</a:t>
                      </a:r>
                      <a:endParaRPr lang="fr-CA" sz="2400" b="1" dirty="0">
                        <a:latin typeface="+mn-lt"/>
                      </a:endParaRPr>
                    </a:p>
                  </a:txBody>
                  <a:tcPr/>
                </a:tc>
                <a:tc>
                  <a:txBody>
                    <a:bodyPr/>
                    <a:lstStyle/>
                    <a:p>
                      <a:r>
                        <a:rPr lang="fr-CA" sz="2400" dirty="0"/>
                        <a:t>L’avènement</a:t>
                      </a:r>
                      <a:endParaRPr lang="fr-CA" sz="2400" b="1" dirty="0">
                        <a:latin typeface="+mn-lt"/>
                      </a:endParaRPr>
                    </a:p>
                  </a:txBody>
                  <a:tcPr/>
                </a:tc>
                <a:extLst>
                  <a:ext uri="{0D108BD9-81ED-4DB2-BD59-A6C34878D82A}">
                    <a16:rowId xmlns:a16="http://schemas.microsoft.com/office/drawing/2014/main" val="10000"/>
                  </a:ext>
                </a:extLst>
              </a:tr>
              <a:tr h="679350">
                <a:tc>
                  <a:txBody>
                    <a:bodyPr/>
                    <a:lstStyle/>
                    <a:p>
                      <a:r>
                        <a:rPr lang="fr-CA" sz="2400" kern="1200" dirty="0"/>
                        <a:t>Il n'y a aucun signe. C'est imminent</a:t>
                      </a:r>
                      <a:endParaRPr lang="fr-CA" sz="2400" b="0" dirty="0">
                        <a:latin typeface="+mn-lt"/>
                      </a:endParaRPr>
                    </a:p>
                  </a:txBody>
                  <a:tcPr/>
                </a:tc>
                <a:tc>
                  <a:txBody>
                    <a:bodyPr/>
                    <a:lstStyle/>
                    <a:p>
                      <a:r>
                        <a:rPr lang="fr-CA" sz="2400" kern="1200" dirty="0"/>
                        <a:t>Annoncé par plusieurs signes</a:t>
                      </a:r>
                    </a:p>
                    <a:p>
                      <a:pPr marL="0" marR="0" indent="0" algn="l" defTabSz="914400" rtl="0" eaLnBrk="1" fontAlgn="auto" latinLnBrk="0" hangingPunct="1">
                        <a:lnSpc>
                          <a:spcPct val="100000"/>
                        </a:lnSpc>
                        <a:spcBef>
                          <a:spcPts val="0"/>
                        </a:spcBef>
                        <a:spcAft>
                          <a:spcPts val="0"/>
                        </a:spcAft>
                        <a:buClrTx/>
                        <a:buSzTx/>
                        <a:buFontTx/>
                        <a:buNone/>
                        <a:tabLst/>
                        <a:defRPr/>
                      </a:pPr>
                      <a:r>
                        <a:rPr lang="fr-CA" sz="2400" kern="1200" dirty="0"/>
                        <a:t>(Matthieu 24, 4-29)</a:t>
                      </a: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1"/>
                  </a:ext>
                </a:extLst>
              </a:tr>
              <a:tr h="981283">
                <a:tc>
                  <a:txBody>
                    <a:bodyPr/>
                    <a:lstStyle/>
                    <a:p>
                      <a:r>
                        <a:rPr lang="fr-CA" sz="2400" kern="1200" dirty="0"/>
                        <a:t>Temps de bénédiction et de consolation</a:t>
                      </a:r>
                    </a:p>
                    <a:p>
                      <a:r>
                        <a:rPr lang="fr-CA" sz="2400" kern="1200" dirty="0"/>
                        <a:t>(1 </a:t>
                      </a:r>
                      <a:r>
                        <a:rPr lang="fr-CA" sz="2400" kern="1200" dirty="0" err="1"/>
                        <a:t>Thessaloniciens</a:t>
                      </a:r>
                      <a:r>
                        <a:rPr lang="fr-CA" sz="2400" kern="1200" dirty="0"/>
                        <a:t> 4, 17-18)</a:t>
                      </a:r>
                      <a:endParaRPr lang="fr-CA" sz="2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2400" kern="1200" dirty="0"/>
                        <a:t>Temps de destruction et de jugement</a:t>
                      </a:r>
                    </a:p>
                    <a:p>
                      <a:pPr marL="0" marR="0" indent="0" algn="l" defTabSz="914400" rtl="0" eaLnBrk="1" fontAlgn="auto" latinLnBrk="0" hangingPunct="1">
                        <a:lnSpc>
                          <a:spcPct val="100000"/>
                        </a:lnSpc>
                        <a:spcBef>
                          <a:spcPts val="0"/>
                        </a:spcBef>
                        <a:spcAft>
                          <a:spcPts val="0"/>
                        </a:spcAft>
                        <a:buClrTx/>
                        <a:buSzTx/>
                        <a:buFontTx/>
                        <a:buNone/>
                        <a:tabLst/>
                        <a:defRPr/>
                      </a:pPr>
                      <a:r>
                        <a:rPr lang="fr-CA" sz="2400" kern="1200" dirty="0"/>
                        <a:t>(2 </a:t>
                      </a:r>
                      <a:r>
                        <a:rPr lang="fr-CA" sz="2400" kern="1200" dirty="0" err="1"/>
                        <a:t>Thessaloniciens</a:t>
                      </a:r>
                      <a:r>
                        <a:rPr lang="fr-CA" sz="2400" kern="1200" dirty="0"/>
                        <a:t> 2, 8-12)</a:t>
                      </a: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2"/>
                  </a:ext>
                </a:extLst>
              </a:tr>
              <a:tr h="981283">
                <a:tc>
                  <a:txBody>
                    <a:bodyPr/>
                    <a:lstStyle/>
                    <a:p>
                      <a:r>
                        <a:rPr lang="fr-CA" sz="2400" kern="1200" dirty="0"/>
                        <a:t>Implique des croyants seulement</a:t>
                      </a:r>
                    </a:p>
                    <a:p>
                      <a:r>
                        <a:rPr lang="fr-CA" sz="2400" kern="1200" dirty="0"/>
                        <a:t>(Jean 14, 1-3; 1 Corinthiens15, 51-55; 1 </a:t>
                      </a:r>
                      <a:r>
                        <a:rPr lang="fr-CA" sz="2400" kern="1200" dirty="0" err="1"/>
                        <a:t>Thessaloniciens</a:t>
                      </a:r>
                      <a:r>
                        <a:rPr lang="fr-CA" sz="2400" kern="1200" dirty="0"/>
                        <a:t> 4, 13-18)</a:t>
                      </a:r>
                      <a:endParaRPr lang="fr-CA" sz="2400" b="0" dirty="0">
                        <a:latin typeface="+mn-lt"/>
                      </a:endParaRPr>
                    </a:p>
                  </a:txBody>
                  <a:tcPr/>
                </a:tc>
                <a:tc>
                  <a:txBody>
                    <a:bodyPr/>
                    <a:lstStyle/>
                    <a:p>
                      <a:r>
                        <a:rPr lang="fr-CA" sz="2400" kern="1200" dirty="0"/>
                        <a:t>Implique Israël et les nations païennes</a:t>
                      </a:r>
                    </a:p>
                    <a:p>
                      <a:r>
                        <a:rPr lang="fr-CA" sz="2400" kern="1200" dirty="0"/>
                        <a:t>(Matthieu 24, 1-25, 46)</a:t>
                      </a: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r h="1283216">
                <a:tc>
                  <a:txBody>
                    <a:bodyPr/>
                    <a:lstStyle/>
                    <a:p>
                      <a:r>
                        <a:rPr lang="fr-CA" sz="2400" u="none" kern="1200" dirty="0"/>
                        <a:t>Va arriver en un instant, en un clin d’</a:t>
                      </a:r>
                      <a:r>
                        <a:rPr lang="fr-CA" sz="2400" u="none" kern="1200" dirty="0" err="1"/>
                        <a:t>oeil</a:t>
                      </a:r>
                      <a:r>
                        <a:rPr lang="fr-CA" sz="2400" u="none" kern="1200" dirty="0"/>
                        <a:t> </a:t>
                      </a:r>
                    </a:p>
                    <a:p>
                      <a:r>
                        <a:rPr lang="fr-CA" sz="2400" u="none" kern="1200" dirty="0"/>
                        <a:t>Seuls les siens le verront</a:t>
                      </a:r>
                    </a:p>
                    <a:p>
                      <a:pPr marL="0" marR="0" indent="0" algn="l" defTabSz="914400" rtl="0" eaLnBrk="1" fontAlgn="auto" latinLnBrk="0" hangingPunct="1">
                        <a:lnSpc>
                          <a:spcPct val="100000"/>
                        </a:lnSpc>
                        <a:spcBef>
                          <a:spcPts val="0"/>
                        </a:spcBef>
                        <a:spcAft>
                          <a:spcPts val="0"/>
                        </a:spcAft>
                        <a:buClrTx/>
                        <a:buSzTx/>
                        <a:buFontTx/>
                        <a:buNone/>
                        <a:tabLst/>
                        <a:defRPr/>
                      </a:pPr>
                      <a:r>
                        <a:rPr lang="fr-CA" sz="2400" u="none" kern="1200" dirty="0"/>
                        <a:t>(1 Corinthiens  15, 51-52)</a:t>
                      </a:r>
                      <a:endParaRPr lang="fr-CA" sz="2400" b="1" i="1" u="none" kern="120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2400" kern="1200" dirty="0"/>
                        <a:t>Sera visible au monde </a:t>
                      </a:r>
                    </a:p>
                    <a:p>
                      <a:pPr marL="0" marR="0" indent="0" algn="l" defTabSz="914400" rtl="0" eaLnBrk="1" fontAlgn="auto" latinLnBrk="0" hangingPunct="1">
                        <a:lnSpc>
                          <a:spcPct val="100000"/>
                        </a:lnSpc>
                        <a:spcBef>
                          <a:spcPts val="0"/>
                        </a:spcBef>
                        <a:spcAft>
                          <a:spcPts val="0"/>
                        </a:spcAft>
                        <a:buClrTx/>
                        <a:buSzTx/>
                        <a:buFontTx/>
                        <a:buNone/>
                        <a:tabLst/>
                        <a:defRPr/>
                      </a:pPr>
                      <a:r>
                        <a:rPr lang="pt-BR" sz="2400" kern="1200" dirty="0"/>
                        <a:t>(Matthieu 24, 27; Apocalypse 1, 7)</a:t>
                      </a:r>
                      <a:endParaRPr lang="pt-BR" sz="2400" b="0" kern="1200" dirty="0">
                        <a:solidFill>
                          <a:schemeClr val="dk1"/>
                        </a:solidFill>
                        <a:latin typeface="+mn-lt"/>
                        <a:ea typeface="+mn-ea"/>
                        <a:cs typeface="+mn-cs"/>
                      </a:endParaRPr>
                    </a:p>
                  </a:txBody>
                  <a:tcPr/>
                </a:tc>
                <a:extLst>
                  <a:ext uri="{0D108BD9-81ED-4DB2-BD59-A6C34878D82A}">
                    <a16:rowId xmlns:a16="http://schemas.microsoft.com/office/drawing/2014/main" val="10004"/>
                  </a:ext>
                </a:extLst>
              </a:tr>
              <a:tr h="377417">
                <a:tc>
                  <a:txBody>
                    <a:bodyPr/>
                    <a:lstStyle/>
                    <a:p>
                      <a:r>
                        <a:rPr lang="fr-CA" sz="2400" kern="1200" dirty="0"/>
                        <a:t>La tribulation commence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2400" kern="1200" dirty="0"/>
                        <a:t>Le millénium</a:t>
                      </a:r>
                    </a:p>
                  </a:txBody>
                  <a:tcPr/>
                </a:tc>
                <a:extLst>
                  <a:ext uri="{0D108BD9-81ED-4DB2-BD59-A6C34878D82A}">
                    <a16:rowId xmlns:a16="http://schemas.microsoft.com/office/drawing/2014/main" val="10005"/>
                  </a:ext>
                </a:extLst>
              </a:tr>
              <a:tr h="981283">
                <a:tc>
                  <a:txBody>
                    <a:bodyPr/>
                    <a:lstStyle/>
                    <a:p>
                      <a:r>
                        <a:rPr lang="fr-CA" sz="2400" u="sng" kern="1200" dirty="0"/>
                        <a:t>Christ vient comme l'étoile du matin</a:t>
                      </a:r>
                    </a:p>
                    <a:p>
                      <a:pPr marL="0" marR="0" lvl="0" indent="0" algn="l" defTabSz="914400" rtl="0" eaLnBrk="1" fontAlgn="auto" latinLnBrk="0" hangingPunct="1">
                        <a:lnSpc>
                          <a:spcPct val="100000"/>
                        </a:lnSpc>
                        <a:spcBef>
                          <a:spcPts val="0"/>
                        </a:spcBef>
                        <a:spcAft>
                          <a:spcPts val="0"/>
                        </a:spcAft>
                        <a:buClrTx/>
                        <a:buSzTx/>
                        <a:buFontTx/>
                        <a:buNone/>
                        <a:tabLst/>
                        <a:defRPr/>
                      </a:pPr>
                      <a:r>
                        <a:rPr lang="fr-CA" sz="2400" u="sng" kern="1200" dirty="0"/>
                        <a:t>(Apocalypse 22, 16)</a:t>
                      </a:r>
                      <a:endParaRPr lang="fr-CA" sz="2400" b="0" u="sng" dirty="0">
                        <a:latin typeface="+mn-lt"/>
                      </a:endParaRPr>
                    </a:p>
                  </a:txBody>
                  <a:tcPr/>
                </a:tc>
                <a:tc>
                  <a:txBody>
                    <a:bodyPr/>
                    <a:lstStyle/>
                    <a:p>
                      <a:r>
                        <a:rPr lang="fr-CA" sz="2400" u="sng" kern="1200" dirty="0"/>
                        <a:t>Christ vient comme le soleil de justice</a:t>
                      </a:r>
                    </a:p>
                    <a:p>
                      <a:pPr marL="0" marR="0" lvl="0" indent="0" algn="l" defTabSz="914400" rtl="0" eaLnBrk="1" fontAlgn="auto" latinLnBrk="0" hangingPunct="1">
                        <a:lnSpc>
                          <a:spcPct val="100000"/>
                        </a:lnSpc>
                        <a:spcBef>
                          <a:spcPts val="0"/>
                        </a:spcBef>
                        <a:spcAft>
                          <a:spcPts val="0"/>
                        </a:spcAft>
                        <a:buClrTx/>
                        <a:buSzTx/>
                        <a:buFontTx/>
                        <a:buNone/>
                        <a:tabLst/>
                        <a:defRPr/>
                      </a:pPr>
                      <a:r>
                        <a:rPr lang="fr-CA" sz="2400" u="sng" kern="1200" dirty="0"/>
                        <a:t>(Malachie 4, 2)</a:t>
                      </a:r>
                      <a:endParaRPr lang="fr-CA" sz="2400" b="0" u="sng" kern="1200" dirty="0">
                        <a:solidFill>
                          <a:schemeClr val="dk1"/>
                        </a:solidFill>
                        <a:latin typeface="+mn-lt"/>
                        <a:ea typeface="+mn-ea"/>
                        <a:cs typeface="+mn-cs"/>
                      </a:endParaRP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alpha val="65000"/>
            </a:schemeClr>
          </a:solidFill>
        </p:spPr>
        <p:txBody>
          <a:bodyPr/>
          <a:lstStyle/>
          <a:p>
            <a:r>
              <a:rPr lang="fr-CA" dirty="0">
                <a:latin typeface="Albertus MT" pitchFamily="34" charset="0"/>
              </a:rPr>
              <a:t>L’enlèvement des rachetés</a:t>
            </a:r>
          </a:p>
        </p:txBody>
      </p:sp>
      <p:sp>
        <p:nvSpPr>
          <p:cNvPr id="3" name="Content Placeholder 2"/>
          <p:cNvSpPr>
            <a:spLocks noGrp="1"/>
          </p:cNvSpPr>
          <p:nvPr>
            <p:ph idx="1"/>
          </p:nvPr>
        </p:nvSpPr>
        <p:spPr>
          <a:solidFill>
            <a:schemeClr val="bg1">
              <a:alpha val="65000"/>
            </a:schemeClr>
          </a:solidFill>
        </p:spPr>
        <p:txBody>
          <a:bodyPr>
            <a:noAutofit/>
          </a:bodyPr>
          <a:lstStyle/>
          <a:p>
            <a:r>
              <a:rPr lang="fr-CA" dirty="0">
                <a:latin typeface="Albertus MT" pitchFamily="34" charset="0"/>
              </a:rPr>
              <a:t>Le Seigneur a communiqué la vérité au sujet de l'enlèvement à l'apôtre Paul comme une révélation spéciale.</a:t>
            </a:r>
            <a:endParaRPr lang="fr" dirty="0">
              <a:latin typeface="Albertus MT" pitchFamily="34" charset="0"/>
            </a:endParaRPr>
          </a:p>
          <a:p>
            <a:r>
              <a:rPr lang="fr-CA" dirty="0">
                <a:latin typeface="Albertus MT" pitchFamily="34" charset="0"/>
              </a:rPr>
              <a:t>Paul a livré cette révélation spéciale au sujet de l'enlèvement comme une réponse sérieuse aux questions soulevées par les membres de l'église de Thessalonique.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alpha val="65000"/>
            </a:schemeClr>
          </a:solidFill>
        </p:spPr>
        <p:txBody>
          <a:bodyPr/>
          <a:lstStyle/>
          <a:p>
            <a:r>
              <a:rPr lang="fr-CA" dirty="0">
                <a:latin typeface="Albertus MT" pitchFamily="34" charset="0"/>
              </a:rPr>
              <a:t>L’enlèvement des rachetés</a:t>
            </a:r>
          </a:p>
        </p:txBody>
      </p:sp>
      <p:sp>
        <p:nvSpPr>
          <p:cNvPr id="3" name="Content Placeholder 2"/>
          <p:cNvSpPr>
            <a:spLocks noGrp="1"/>
          </p:cNvSpPr>
          <p:nvPr>
            <p:ph idx="1"/>
          </p:nvPr>
        </p:nvSpPr>
        <p:spPr>
          <a:solidFill>
            <a:schemeClr val="bg1">
              <a:alpha val="65000"/>
            </a:schemeClr>
          </a:solidFill>
        </p:spPr>
        <p:txBody>
          <a:bodyPr>
            <a:noAutofit/>
          </a:bodyPr>
          <a:lstStyle/>
          <a:p>
            <a:r>
              <a:rPr lang="fr-CA" dirty="0">
                <a:latin typeface="Albertus MT" pitchFamily="34" charset="0"/>
              </a:rPr>
              <a:t>L'enlèvement est un événement sans signe</a:t>
            </a:r>
          </a:p>
          <a:p>
            <a:pPr lvl="1"/>
            <a:r>
              <a:rPr lang="fr-CA" dirty="0">
                <a:latin typeface="Albertus MT" pitchFamily="34" charset="0"/>
              </a:rPr>
              <a:t>Sans aucun signe, sans aucun avertissement, Jésus-Christ va revenir pour enlever ses saints et les prendre au ciel</a:t>
            </a:r>
          </a:p>
          <a:p>
            <a:r>
              <a:rPr lang="fr-CA" dirty="0">
                <a:latin typeface="Albertus MT" pitchFamily="34" charset="0"/>
              </a:rPr>
              <a:t>L'enlèvement est un événement surprise</a:t>
            </a:r>
          </a:p>
          <a:p>
            <a:pPr lvl="1"/>
            <a:r>
              <a:rPr lang="fr-CA" dirty="0">
                <a:latin typeface="Albertus MT" pitchFamily="34" charset="0"/>
              </a:rPr>
              <a:t>Le dernier jour est caché afin que nous fassions attention à tous les jours</a:t>
            </a:r>
          </a:p>
          <a:p>
            <a:endParaRPr lang="fr-CA" dirty="0">
              <a:latin typeface="Albertus MT"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alpha val="65000"/>
            </a:schemeClr>
          </a:solidFill>
        </p:spPr>
        <p:txBody>
          <a:bodyPr/>
          <a:lstStyle/>
          <a:p>
            <a:r>
              <a:rPr lang="fr-CA" dirty="0">
                <a:latin typeface="Albertus MT" pitchFamily="34" charset="0"/>
              </a:rPr>
              <a:t>L’enlèvement des rachetés</a:t>
            </a:r>
          </a:p>
        </p:txBody>
      </p:sp>
      <p:sp>
        <p:nvSpPr>
          <p:cNvPr id="3" name="Content Placeholder 2"/>
          <p:cNvSpPr>
            <a:spLocks noGrp="1"/>
          </p:cNvSpPr>
          <p:nvPr>
            <p:ph idx="1"/>
          </p:nvPr>
        </p:nvSpPr>
        <p:spPr>
          <a:solidFill>
            <a:schemeClr val="bg1">
              <a:alpha val="65000"/>
            </a:schemeClr>
          </a:solidFill>
        </p:spPr>
        <p:txBody>
          <a:bodyPr>
            <a:noAutofit/>
          </a:bodyPr>
          <a:lstStyle/>
          <a:p>
            <a:r>
              <a:rPr lang="fr-CA" dirty="0">
                <a:latin typeface="Albertus MT" pitchFamily="34" charset="0"/>
              </a:rPr>
              <a:t>L'enlèvement est un événement soudain</a:t>
            </a:r>
          </a:p>
          <a:p>
            <a:pPr lvl="1"/>
            <a:r>
              <a:rPr lang="fr-CA" dirty="0">
                <a:latin typeface="Albertus MT" pitchFamily="34" charset="0"/>
              </a:rPr>
              <a:t>En moins d'une nanoseconde, le Seigneur va appeler à Lui tous les croyants pour partager sa gloire</a:t>
            </a:r>
          </a:p>
          <a:p>
            <a:r>
              <a:rPr lang="fr-CA" dirty="0">
                <a:latin typeface="Albertus MT" pitchFamily="34" charset="0"/>
              </a:rPr>
              <a:t>L'enlèvement est un événement sélectif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alpha val="65000"/>
            </a:schemeClr>
          </a:solidFill>
        </p:spPr>
        <p:txBody>
          <a:bodyPr/>
          <a:lstStyle/>
          <a:p>
            <a:r>
              <a:rPr lang="fr-CA" dirty="0">
                <a:latin typeface="Albertus MT" pitchFamily="34" charset="0"/>
              </a:rPr>
              <a:t>L’enlèvement des rachetés</a:t>
            </a:r>
          </a:p>
        </p:txBody>
      </p:sp>
      <p:sp>
        <p:nvSpPr>
          <p:cNvPr id="3" name="Content Placeholder 2"/>
          <p:cNvSpPr>
            <a:spLocks noGrp="1"/>
          </p:cNvSpPr>
          <p:nvPr>
            <p:ph idx="1"/>
          </p:nvPr>
        </p:nvSpPr>
        <p:spPr>
          <a:xfrm>
            <a:off x="457200" y="1600200"/>
            <a:ext cx="8229600" cy="4900634"/>
          </a:xfrm>
          <a:solidFill>
            <a:schemeClr val="bg1">
              <a:alpha val="65000"/>
            </a:schemeClr>
          </a:solidFill>
        </p:spPr>
        <p:txBody>
          <a:bodyPr>
            <a:noAutofit/>
          </a:bodyPr>
          <a:lstStyle/>
          <a:p>
            <a:r>
              <a:rPr lang="fr-CA" dirty="0">
                <a:latin typeface="Albertus MT" pitchFamily="34" charset="0"/>
              </a:rPr>
              <a:t>L'enlèvement est un événement spectaculaire</a:t>
            </a:r>
            <a:endParaRPr lang="fr-CA" b="1" dirty="0"/>
          </a:p>
          <a:p>
            <a:pPr lvl="1"/>
            <a:r>
              <a:rPr lang="fr-CA" dirty="0">
                <a:latin typeface="Albertus MT" pitchFamily="34" charset="0"/>
              </a:rPr>
              <a:t>Le son du commandement du Seigneur</a:t>
            </a:r>
          </a:p>
          <a:p>
            <a:pPr lvl="1"/>
            <a:r>
              <a:rPr lang="fr-CA" dirty="0">
                <a:latin typeface="Albertus MT" pitchFamily="34" charset="0"/>
              </a:rPr>
              <a:t>Le son de la voix de l'archange </a:t>
            </a:r>
            <a:r>
              <a:rPr lang="fr-CA" dirty="0" err="1">
                <a:latin typeface="Albertus MT" pitchFamily="34" charset="0"/>
              </a:rPr>
              <a:t>Micaël</a:t>
            </a:r>
            <a:endParaRPr lang="fr-CA" dirty="0">
              <a:latin typeface="Albertus MT" pitchFamily="34" charset="0"/>
            </a:endParaRPr>
          </a:p>
          <a:p>
            <a:pPr lvl="1"/>
            <a:r>
              <a:rPr lang="fr-CA" dirty="0">
                <a:latin typeface="Albertus MT" pitchFamily="34" charset="0"/>
              </a:rPr>
              <a:t>Le son de la trompette</a:t>
            </a:r>
          </a:p>
          <a:p>
            <a:pPr lvl="1"/>
            <a:r>
              <a:rPr lang="fr-CA" dirty="0">
                <a:latin typeface="Albertus MT" pitchFamily="34" charset="0"/>
              </a:rPr>
              <a:t>Le premier son de l'enlèvement, le cri de Christ, est un appel pour les croyants à sortir du tombeau. La voix de l'archange est un son de protection et de passage sécuritaire. La sonnerie de la trompette est un appel annonçant la réception des croyants dans le ciel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alpha val="65000"/>
            </a:schemeClr>
          </a:solidFill>
        </p:spPr>
        <p:txBody>
          <a:bodyPr/>
          <a:lstStyle/>
          <a:p>
            <a:r>
              <a:rPr lang="fr-CA" dirty="0">
                <a:latin typeface="Albertus MT" pitchFamily="34" charset="0"/>
              </a:rPr>
              <a:t>L’enlèvement des rachetés</a:t>
            </a:r>
          </a:p>
        </p:txBody>
      </p:sp>
      <p:sp>
        <p:nvSpPr>
          <p:cNvPr id="3" name="Content Placeholder 2"/>
          <p:cNvSpPr>
            <a:spLocks noGrp="1"/>
          </p:cNvSpPr>
          <p:nvPr>
            <p:ph idx="1"/>
          </p:nvPr>
        </p:nvSpPr>
        <p:spPr>
          <a:solidFill>
            <a:schemeClr val="bg1">
              <a:alpha val="65000"/>
            </a:schemeClr>
          </a:solidFill>
        </p:spPr>
        <p:txBody>
          <a:bodyPr/>
          <a:lstStyle/>
          <a:p>
            <a:r>
              <a:rPr lang="fr-CA" dirty="0">
                <a:latin typeface="Albertus MT" pitchFamily="34" charset="0"/>
              </a:rPr>
              <a:t>C'est l'événement dans lequel tous ceux qui ont placé leur confiance en Jésus-Christ vont soudainement être pris de la terre et amenés dans le ciel par Lui</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alpha val="65000"/>
            </a:schemeClr>
          </a:solidFill>
        </p:spPr>
        <p:txBody>
          <a:bodyPr/>
          <a:lstStyle/>
          <a:p>
            <a:r>
              <a:rPr lang="fr-CA" dirty="0">
                <a:latin typeface="Albertus MT" pitchFamily="34" charset="0"/>
              </a:rPr>
              <a:t>L’enlèvement des rachetés</a:t>
            </a:r>
          </a:p>
        </p:txBody>
      </p:sp>
      <p:sp>
        <p:nvSpPr>
          <p:cNvPr id="3" name="Content Placeholder 2"/>
          <p:cNvSpPr>
            <a:spLocks noGrp="1"/>
          </p:cNvSpPr>
          <p:nvPr>
            <p:ph idx="1"/>
          </p:nvPr>
        </p:nvSpPr>
        <p:spPr>
          <a:xfrm>
            <a:off x="457200" y="1600200"/>
            <a:ext cx="8229600" cy="4900634"/>
          </a:xfrm>
          <a:solidFill>
            <a:schemeClr val="bg1">
              <a:alpha val="65000"/>
            </a:schemeClr>
          </a:solidFill>
        </p:spPr>
        <p:txBody>
          <a:bodyPr>
            <a:noAutofit/>
          </a:bodyPr>
          <a:lstStyle/>
          <a:p>
            <a:r>
              <a:rPr lang="fr-CA" dirty="0">
                <a:latin typeface="Albertus MT" pitchFamily="34" charset="0"/>
              </a:rPr>
              <a:t>L'enlèvement est un événement séquentiel</a:t>
            </a:r>
          </a:p>
          <a:p>
            <a:pPr marL="514350" indent="-514350">
              <a:buFont typeface="+mj-lt"/>
              <a:buAutoNum type="arabicPeriod"/>
            </a:pPr>
            <a:r>
              <a:rPr lang="fr-CA" dirty="0">
                <a:latin typeface="Albertus MT" pitchFamily="34" charset="0"/>
              </a:rPr>
              <a:t>Le retour</a:t>
            </a:r>
          </a:p>
          <a:p>
            <a:pPr marL="514350" indent="-514350">
              <a:buFont typeface="+mj-lt"/>
              <a:buAutoNum type="arabicPeriod"/>
            </a:pPr>
            <a:r>
              <a:rPr lang="fr-CA" dirty="0">
                <a:latin typeface="Albertus MT" pitchFamily="34" charset="0"/>
              </a:rPr>
              <a:t>La résurrection</a:t>
            </a:r>
          </a:p>
          <a:p>
            <a:pPr marL="971550" lvl="1" indent="-571500">
              <a:buFont typeface="+mj-lt"/>
              <a:buAutoNum type="romanLcPeriod"/>
            </a:pPr>
            <a:r>
              <a:rPr lang="fr-CA" dirty="0">
                <a:latin typeface="Albertus MT" pitchFamily="34" charset="0"/>
              </a:rPr>
              <a:t>L'enlèvement est initialement pour ceux qui ont été sauvés et dont les corps reposent dans les cimetières</a:t>
            </a:r>
          </a:p>
          <a:p>
            <a:pPr marL="514350" indent="-514350">
              <a:buFont typeface="+mj-lt"/>
              <a:buAutoNum type="arabicPeriod"/>
            </a:pPr>
            <a:r>
              <a:rPr lang="fr-CA" dirty="0">
                <a:latin typeface="Albertus MT" pitchFamily="34" charset="0"/>
              </a:rPr>
              <a:t>La rédemption</a:t>
            </a:r>
          </a:p>
          <a:p>
            <a:pPr marL="514350" indent="-514350">
              <a:buFont typeface="+mj-lt"/>
              <a:buAutoNum type="arabicPeriod"/>
            </a:pPr>
            <a:r>
              <a:rPr lang="fr-CA" dirty="0">
                <a:latin typeface="Albertus MT" pitchFamily="34" charset="0"/>
              </a:rPr>
              <a:t>L'enlèvement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alpha val="65000"/>
            </a:schemeClr>
          </a:solidFill>
        </p:spPr>
        <p:txBody>
          <a:bodyPr/>
          <a:lstStyle/>
          <a:p>
            <a:pPr marL="514350" indent="-514350"/>
            <a:r>
              <a:rPr lang="fr-CA" dirty="0">
                <a:latin typeface="Albertus MT" pitchFamily="34" charset="0"/>
              </a:rPr>
              <a:t>4. L'enlèvement</a:t>
            </a:r>
          </a:p>
        </p:txBody>
      </p:sp>
      <p:sp>
        <p:nvSpPr>
          <p:cNvPr id="3" name="Content Placeholder 2"/>
          <p:cNvSpPr>
            <a:spLocks noGrp="1"/>
          </p:cNvSpPr>
          <p:nvPr>
            <p:ph idx="1"/>
          </p:nvPr>
        </p:nvSpPr>
        <p:spPr>
          <a:xfrm>
            <a:off x="457200" y="1600200"/>
            <a:ext cx="8229600" cy="4900634"/>
          </a:xfrm>
          <a:solidFill>
            <a:schemeClr val="bg1">
              <a:alpha val="65000"/>
            </a:schemeClr>
          </a:solidFill>
        </p:spPr>
        <p:txBody>
          <a:bodyPr>
            <a:noAutofit/>
          </a:bodyPr>
          <a:lstStyle/>
          <a:p>
            <a:pPr>
              <a:buNone/>
            </a:pPr>
            <a:r>
              <a:rPr lang="fr-CA" dirty="0">
                <a:latin typeface="Albertus MT" pitchFamily="34" charset="0"/>
              </a:rPr>
              <a:t>Quatre enlèvements qui ont déjà eu lieu:</a:t>
            </a:r>
          </a:p>
          <a:p>
            <a:r>
              <a:rPr lang="fr-CA" dirty="0">
                <a:latin typeface="Albertus MT" pitchFamily="34" charset="0"/>
              </a:rPr>
              <a:t>L'enlèvement d'Énoch</a:t>
            </a:r>
          </a:p>
          <a:p>
            <a:r>
              <a:rPr lang="fr-CA" dirty="0">
                <a:latin typeface="Albertus MT" pitchFamily="34" charset="0"/>
              </a:rPr>
              <a:t>L'enlèvement d'Élie</a:t>
            </a:r>
          </a:p>
          <a:p>
            <a:r>
              <a:rPr lang="fr-CA" dirty="0">
                <a:latin typeface="Albertus MT" pitchFamily="34" charset="0"/>
              </a:rPr>
              <a:t>L'enlèvement de Jésus-Christ</a:t>
            </a:r>
          </a:p>
          <a:p>
            <a:r>
              <a:rPr lang="fr-CA" dirty="0">
                <a:latin typeface="Albertus MT" pitchFamily="34" charset="0"/>
              </a:rPr>
              <a:t>L'enlèvement de l'apôtre Paul</a:t>
            </a:r>
          </a:p>
          <a:p>
            <a:pPr>
              <a:buNone/>
            </a:pPr>
            <a:r>
              <a:rPr lang="fr-CA" dirty="0">
                <a:latin typeface="Albertus MT" pitchFamily="34" charset="0"/>
              </a:rPr>
              <a:t>Deux enlèvements qui restent à arriver:</a:t>
            </a:r>
          </a:p>
          <a:p>
            <a:r>
              <a:rPr lang="fr-CA" dirty="0">
                <a:latin typeface="Albertus MT" pitchFamily="34" charset="0"/>
              </a:rPr>
              <a:t>L'enlèvement de l'Église</a:t>
            </a:r>
          </a:p>
          <a:p>
            <a:r>
              <a:rPr lang="fr-CA" dirty="0">
                <a:latin typeface="Albertus MT" pitchFamily="34" charset="0"/>
              </a:rPr>
              <a:t>L'enlèvement des deux témoins</a:t>
            </a:r>
          </a:p>
          <a:p>
            <a:endParaRPr lang="fr-CA" dirty="0">
              <a:latin typeface="Albertus MT"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alpha val="65000"/>
            </a:schemeClr>
          </a:solidFill>
        </p:spPr>
        <p:txBody>
          <a:bodyPr/>
          <a:lstStyle/>
          <a:p>
            <a:r>
              <a:rPr lang="fr-CA" dirty="0">
                <a:latin typeface="Albertus MT" pitchFamily="34" charset="0"/>
              </a:rPr>
              <a:t>L’enlèvement des rachetés</a:t>
            </a:r>
          </a:p>
        </p:txBody>
      </p:sp>
      <p:sp>
        <p:nvSpPr>
          <p:cNvPr id="3" name="Content Placeholder 2"/>
          <p:cNvSpPr>
            <a:spLocks noGrp="1"/>
          </p:cNvSpPr>
          <p:nvPr>
            <p:ph idx="1"/>
          </p:nvPr>
        </p:nvSpPr>
        <p:spPr>
          <a:xfrm>
            <a:off x="457200" y="1600200"/>
            <a:ext cx="8229600" cy="4900634"/>
          </a:xfrm>
          <a:solidFill>
            <a:schemeClr val="bg1">
              <a:alpha val="65000"/>
            </a:schemeClr>
          </a:solidFill>
        </p:spPr>
        <p:txBody>
          <a:bodyPr>
            <a:noAutofit/>
          </a:bodyPr>
          <a:lstStyle/>
          <a:p>
            <a:pPr marL="514350" indent="-514350">
              <a:buFont typeface="+mj-lt"/>
              <a:buAutoNum type="arabicPeriod" startAt="5"/>
            </a:pPr>
            <a:r>
              <a:rPr lang="fr-CA" dirty="0">
                <a:latin typeface="Albertus MT" pitchFamily="34" charset="0"/>
              </a:rPr>
              <a:t>La réunion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alpha val="65000"/>
            </a:schemeClr>
          </a:solidFill>
        </p:spPr>
        <p:txBody>
          <a:bodyPr/>
          <a:lstStyle/>
          <a:p>
            <a:r>
              <a:rPr lang="fr-CA" dirty="0">
                <a:latin typeface="Albertus MT" pitchFamily="34" charset="0"/>
              </a:rPr>
              <a:t>L’enlèvement des rachetés</a:t>
            </a:r>
          </a:p>
        </p:txBody>
      </p:sp>
      <p:sp>
        <p:nvSpPr>
          <p:cNvPr id="3" name="Content Placeholder 2"/>
          <p:cNvSpPr>
            <a:spLocks noGrp="1"/>
          </p:cNvSpPr>
          <p:nvPr>
            <p:ph idx="1"/>
          </p:nvPr>
        </p:nvSpPr>
        <p:spPr>
          <a:xfrm>
            <a:off x="457200" y="1600200"/>
            <a:ext cx="8229600" cy="4900634"/>
          </a:xfrm>
          <a:solidFill>
            <a:schemeClr val="bg1">
              <a:alpha val="65000"/>
            </a:schemeClr>
          </a:solidFill>
        </p:spPr>
        <p:txBody>
          <a:bodyPr>
            <a:noAutofit/>
          </a:bodyPr>
          <a:lstStyle/>
          <a:p>
            <a:r>
              <a:rPr lang="fr-CA" dirty="0">
                <a:latin typeface="Albertus MT" pitchFamily="34" charset="0"/>
              </a:rPr>
              <a:t>L'enlèvement est un événement fortifiant</a:t>
            </a:r>
          </a:p>
          <a:p>
            <a:r>
              <a:rPr lang="fr-CA" dirty="0">
                <a:latin typeface="Albertus MT" pitchFamily="34" charset="0"/>
              </a:rPr>
              <a:t>Consolation</a:t>
            </a:r>
          </a:p>
          <a:p>
            <a:r>
              <a:rPr lang="fr-CA" dirty="0">
                <a:latin typeface="Albertus MT" pitchFamily="34" charset="0"/>
              </a:rPr>
              <a:t>Attente</a:t>
            </a:r>
          </a:p>
          <a:p>
            <a:r>
              <a:rPr lang="fr-CA" dirty="0">
                <a:latin typeface="Albertus MT" pitchFamily="34" charset="0"/>
              </a:rPr>
              <a:t>Consécration</a:t>
            </a:r>
          </a:p>
          <a:p>
            <a:r>
              <a:rPr lang="fr-CA" dirty="0">
                <a:latin typeface="Albertus MT" pitchFamily="34" charset="0"/>
              </a:rPr>
              <a:t>Examen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alpha val="65000"/>
            </a:schemeClr>
          </a:solidFill>
        </p:spPr>
        <p:txBody>
          <a:bodyPr/>
          <a:lstStyle/>
          <a:p>
            <a:r>
              <a:rPr lang="fr-CA" dirty="0">
                <a:latin typeface="Albertus MT" pitchFamily="34" charset="0"/>
              </a:rPr>
              <a:t>L’enlèvement des rachetés</a:t>
            </a:r>
          </a:p>
        </p:txBody>
      </p:sp>
      <p:sp>
        <p:nvSpPr>
          <p:cNvPr id="3" name="Content Placeholder 2"/>
          <p:cNvSpPr>
            <a:spLocks noGrp="1"/>
          </p:cNvSpPr>
          <p:nvPr>
            <p:ph idx="1"/>
          </p:nvPr>
        </p:nvSpPr>
        <p:spPr>
          <a:solidFill>
            <a:schemeClr val="bg1">
              <a:alpha val="65000"/>
            </a:schemeClr>
          </a:solidFill>
        </p:spPr>
        <p:txBody>
          <a:bodyPr/>
          <a:lstStyle/>
          <a:p>
            <a:r>
              <a:rPr lang="fr-CA" dirty="0">
                <a:latin typeface="Albertus MT" pitchFamily="34" charset="0"/>
              </a:rPr>
              <a:t>Emporter par la force</a:t>
            </a:r>
          </a:p>
          <a:p>
            <a:r>
              <a:rPr lang="fr-CA" dirty="0">
                <a:latin typeface="Albertus MT" pitchFamily="34" charset="0"/>
              </a:rPr>
              <a:t>Réclamer pour soi-même avec impatience</a:t>
            </a:r>
          </a:p>
          <a:p>
            <a:r>
              <a:rPr lang="fr-CA" dirty="0">
                <a:latin typeface="Albertus MT" pitchFamily="34" charset="0"/>
              </a:rPr>
              <a:t>Arracher rapidement</a:t>
            </a:r>
          </a:p>
          <a:p>
            <a:r>
              <a:rPr lang="fr-CA" dirty="0">
                <a:latin typeface="Albertus MT" pitchFamily="34" charset="0"/>
              </a:rPr>
              <a:t>Secourir du danger de destruction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24917832"/>
              </p:ext>
            </p:extLst>
          </p:nvPr>
        </p:nvGraphicFramePr>
        <p:xfrm>
          <a:off x="0" y="-2"/>
          <a:ext cx="9144000" cy="6857999"/>
        </p:xfrm>
        <a:graphic>
          <a:graphicData uri="http://schemas.openxmlformats.org/drawingml/2006/table">
            <a:tbl>
              <a:tblPr firstRow="1" bandRow="1">
                <a:tableStyleId>{073A0DAA-6AF3-43AB-8588-CEC1D06C72B9}</a:tableStyleId>
              </a:tblPr>
              <a:tblGrid>
                <a:gridCol w="4214810">
                  <a:extLst>
                    <a:ext uri="{9D8B030D-6E8A-4147-A177-3AD203B41FA5}">
                      <a16:colId xmlns:a16="http://schemas.microsoft.com/office/drawing/2014/main" val="20000"/>
                    </a:ext>
                  </a:extLst>
                </a:gridCol>
                <a:gridCol w="4929190">
                  <a:extLst>
                    <a:ext uri="{9D8B030D-6E8A-4147-A177-3AD203B41FA5}">
                      <a16:colId xmlns:a16="http://schemas.microsoft.com/office/drawing/2014/main" val="20001"/>
                    </a:ext>
                  </a:extLst>
                </a:gridCol>
              </a:tblGrid>
              <a:tr h="650911">
                <a:tc>
                  <a:txBody>
                    <a:bodyPr/>
                    <a:lstStyle/>
                    <a:p>
                      <a:r>
                        <a:rPr lang="fr-CA" sz="2400" dirty="0"/>
                        <a:t>L’enlèvement</a:t>
                      </a:r>
                      <a:endParaRPr lang="fr-CA" sz="2400" b="1" dirty="0">
                        <a:latin typeface="+mn-lt"/>
                      </a:endParaRPr>
                    </a:p>
                  </a:txBody>
                  <a:tcPr/>
                </a:tc>
                <a:tc>
                  <a:txBody>
                    <a:bodyPr/>
                    <a:lstStyle/>
                    <a:p>
                      <a:r>
                        <a:rPr lang="fr-CA" sz="2400" dirty="0"/>
                        <a:t>L’avènement</a:t>
                      </a:r>
                      <a:endParaRPr lang="fr-CA" sz="2400" b="1" dirty="0">
                        <a:latin typeface="+mn-lt"/>
                      </a:endParaRPr>
                    </a:p>
                  </a:txBody>
                  <a:tcPr/>
                </a:tc>
                <a:extLst>
                  <a:ext uri="{0D108BD9-81ED-4DB2-BD59-A6C34878D82A}">
                    <a16:rowId xmlns:a16="http://schemas.microsoft.com/office/drawing/2014/main" val="10000"/>
                  </a:ext>
                </a:extLst>
              </a:tr>
              <a:tr h="1171642">
                <a:tc>
                  <a:txBody>
                    <a:bodyPr/>
                    <a:lstStyle/>
                    <a:p>
                      <a:r>
                        <a:rPr lang="fr-CA" sz="2400" u="sng" dirty="0"/>
                        <a:t>Christ vient dans les airs</a:t>
                      </a:r>
                    </a:p>
                    <a:p>
                      <a:r>
                        <a:rPr lang="fr-CA" sz="2400" u="sng" kern="1200" dirty="0"/>
                        <a:t>(1 </a:t>
                      </a:r>
                      <a:r>
                        <a:rPr lang="fr-CA" sz="2400" u="sng" kern="1200" dirty="0" err="1"/>
                        <a:t>Thessaloniciens</a:t>
                      </a:r>
                      <a:r>
                        <a:rPr lang="fr-CA" sz="2400" u="sng" kern="1200" dirty="0"/>
                        <a:t> 4, 16-17) </a:t>
                      </a:r>
                      <a:endParaRPr lang="fr-CA" sz="2400" b="1" i="1" u="sng" dirty="0">
                        <a:latin typeface="+mn-lt"/>
                      </a:endParaRPr>
                    </a:p>
                  </a:txBody>
                  <a:tcPr/>
                </a:tc>
                <a:tc>
                  <a:txBody>
                    <a:bodyPr/>
                    <a:lstStyle/>
                    <a:p>
                      <a:r>
                        <a:rPr lang="fr-CA" sz="2400" u="sng" dirty="0"/>
                        <a:t>Christ vient</a:t>
                      </a:r>
                      <a:r>
                        <a:rPr lang="fr-CA" sz="2400" u="sng" baseline="0" dirty="0"/>
                        <a:t> sur la terre</a:t>
                      </a:r>
                    </a:p>
                    <a:p>
                      <a:r>
                        <a:rPr lang="fr-CA" sz="2400" u="sng" baseline="0" dirty="0"/>
                        <a:t>(Zacharie 14, 4)</a:t>
                      </a:r>
                    </a:p>
                  </a:txBody>
                  <a:tcPr/>
                </a:tc>
                <a:extLst>
                  <a:ext uri="{0D108BD9-81ED-4DB2-BD59-A6C34878D82A}">
                    <a16:rowId xmlns:a16="http://schemas.microsoft.com/office/drawing/2014/main" val="10001"/>
                  </a:ext>
                </a:extLst>
              </a:tr>
              <a:tr h="1041451">
                <a:tc>
                  <a:txBody>
                    <a:bodyPr/>
                    <a:lstStyle/>
                    <a:p>
                      <a:endParaRPr lang="fr-CA" sz="2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2"/>
                  </a:ext>
                </a:extLst>
              </a:tr>
              <a:tr h="1171642">
                <a:tc>
                  <a:txBody>
                    <a:bodyPr/>
                    <a:lstStyle/>
                    <a:p>
                      <a:endParaRPr lang="fr-CA" sz="2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r h="650911">
                <a:tc>
                  <a:txBody>
                    <a:bodyPr/>
                    <a:lstStyle/>
                    <a:p>
                      <a:endParaRPr lang="fr-CA" sz="2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4"/>
                  </a:ext>
                </a:extLst>
              </a:tr>
              <a:tr h="1171642">
                <a:tc>
                  <a:txBody>
                    <a:bodyPr/>
                    <a:lstStyle/>
                    <a:p>
                      <a:endParaRPr lang="fr-CA" sz="2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5"/>
                  </a:ext>
                </a:extLst>
              </a:tr>
              <a:tr h="999800">
                <a:tc>
                  <a:txBody>
                    <a:bodyPr/>
                    <a:lstStyle/>
                    <a:p>
                      <a:endParaRPr lang="fr-CA" sz="2400" b="0" dirty="0">
                        <a:latin typeface="+mn-lt"/>
                      </a:endParaRPr>
                    </a:p>
                  </a:txBody>
                  <a:tcPr/>
                </a:tc>
                <a:tc>
                  <a:txBody>
                    <a:bodyPr/>
                    <a:lstStyle/>
                    <a:p>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947691268"/>
              </p:ext>
            </p:extLst>
          </p:nvPr>
        </p:nvGraphicFramePr>
        <p:xfrm>
          <a:off x="0" y="-2"/>
          <a:ext cx="9144000" cy="6857999"/>
        </p:xfrm>
        <a:graphic>
          <a:graphicData uri="http://schemas.openxmlformats.org/drawingml/2006/table">
            <a:tbl>
              <a:tblPr firstRow="1" bandRow="1">
                <a:tableStyleId>{073A0DAA-6AF3-43AB-8588-CEC1D06C72B9}</a:tableStyleId>
              </a:tblPr>
              <a:tblGrid>
                <a:gridCol w="4214810">
                  <a:extLst>
                    <a:ext uri="{9D8B030D-6E8A-4147-A177-3AD203B41FA5}">
                      <a16:colId xmlns:a16="http://schemas.microsoft.com/office/drawing/2014/main" val="20000"/>
                    </a:ext>
                  </a:extLst>
                </a:gridCol>
                <a:gridCol w="4929190">
                  <a:extLst>
                    <a:ext uri="{9D8B030D-6E8A-4147-A177-3AD203B41FA5}">
                      <a16:colId xmlns:a16="http://schemas.microsoft.com/office/drawing/2014/main" val="20001"/>
                    </a:ext>
                  </a:extLst>
                </a:gridCol>
              </a:tblGrid>
              <a:tr h="650911">
                <a:tc>
                  <a:txBody>
                    <a:bodyPr/>
                    <a:lstStyle/>
                    <a:p>
                      <a:r>
                        <a:rPr lang="fr-CA" sz="2400" dirty="0"/>
                        <a:t>L’enlèvement</a:t>
                      </a:r>
                      <a:endParaRPr lang="fr-CA" sz="2400" b="1" dirty="0">
                        <a:latin typeface="+mn-lt"/>
                      </a:endParaRPr>
                    </a:p>
                  </a:txBody>
                  <a:tcPr/>
                </a:tc>
                <a:tc>
                  <a:txBody>
                    <a:bodyPr/>
                    <a:lstStyle/>
                    <a:p>
                      <a:r>
                        <a:rPr lang="fr-CA" sz="2400" dirty="0"/>
                        <a:t>L’avènement</a:t>
                      </a:r>
                      <a:endParaRPr lang="fr-CA" sz="2400" b="1" dirty="0">
                        <a:latin typeface="+mn-lt"/>
                      </a:endParaRPr>
                    </a:p>
                  </a:txBody>
                  <a:tcPr/>
                </a:tc>
                <a:extLst>
                  <a:ext uri="{0D108BD9-81ED-4DB2-BD59-A6C34878D82A}">
                    <a16:rowId xmlns:a16="http://schemas.microsoft.com/office/drawing/2014/main" val="10000"/>
                  </a:ext>
                </a:extLst>
              </a:tr>
              <a:tr h="1171642">
                <a:tc>
                  <a:txBody>
                    <a:bodyPr/>
                    <a:lstStyle/>
                    <a:p>
                      <a:r>
                        <a:rPr lang="fr-CA" sz="2400" dirty="0"/>
                        <a:t>Christ vient dans les airs</a:t>
                      </a:r>
                    </a:p>
                    <a:p>
                      <a:r>
                        <a:rPr lang="fr-CA" sz="2400" kern="1200" dirty="0"/>
                        <a:t>(1 </a:t>
                      </a:r>
                      <a:r>
                        <a:rPr lang="fr-CA" sz="2400" kern="1200" dirty="0" err="1"/>
                        <a:t>Thessaloniciens</a:t>
                      </a:r>
                      <a:r>
                        <a:rPr lang="fr-CA" sz="2400" kern="1200" dirty="0"/>
                        <a:t> 4, 16-17) </a:t>
                      </a:r>
                      <a:endParaRPr lang="fr-CA" sz="2400" b="0" dirty="0">
                        <a:latin typeface="+mn-lt"/>
                      </a:endParaRPr>
                    </a:p>
                  </a:txBody>
                  <a:tcPr/>
                </a:tc>
                <a:tc>
                  <a:txBody>
                    <a:bodyPr/>
                    <a:lstStyle/>
                    <a:p>
                      <a:r>
                        <a:rPr lang="fr-CA" sz="2400" dirty="0"/>
                        <a:t>Christ vient</a:t>
                      </a:r>
                      <a:r>
                        <a:rPr lang="fr-CA" sz="2400" baseline="0" dirty="0"/>
                        <a:t> sur la terre</a:t>
                      </a:r>
                    </a:p>
                    <a:p>
                      <a:r>
                        <a:rPr lang="fr-CA" sz="2400" u="none" kern="1200" dirty="0"/>
                        <a:t>(Zacharie 14, 4)</a:t>
                      </a:r>
                      <a:endParaRPr lang="fr-CA" sz="2400" b="0" u="none" dirty="0">
                        <a:latin typeface="+mn-lt"/>
                      </a:endParaRPr>
                    </a:p>
                  </a:txBody>
                  <a:tcPr/>
                </a:tc>
                <a:extLst>
                  <a:ext uri="{0D108BD9-81ED-4DB2-BD59-A6C34878D82A}">
                    <a16:rowId xmlns:a16="http://schemas.microsoft.com/office/drawing/2014/main" val="10001"/>
                  </a:ext>
                </a:extLst>
              </a:tr>
              <a:tr h="1041451">
                <a:tc>
                  <a:txBody>
                    <a:bodyPr/>
                    <a:lstStyle/>
                    <a:p>
                      <a:r>
                        <a:rPr lang="fr-CA" sz="2400" u="sng" kern="1200" dirty="0"/>
                        <a:t>Christ vient pour ses saints</a:t>
                      </a:r>
                    </a:p>
                    <a:p>
                      <a:r>
                        <a:rPr lang="fr-CA" sz="2400" u="sng" kern="1200" dirty="0"/>
                        <a:t>(1 </a:t>
                      </a:r>
                      <a:r>
                        <a:rPr lang="fr-CA" sz="2400" u="sng" kern="1200" dirty="0" err="1"/>
                        <a:t>Thessaloniciens</a:t>
                      </a:r>
                      <a:r>
                        <a:rPr lang="fr-CA" sz="2400" u="sng" kern="1200" dirty="0"/>
                        <a:t> 4, 16-17)</a:t>
                      </a:r>
                      <a:endParaRPr lang="fr-CA" sz="2400" b="1" i="1" u="sng"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2400" u="sng" kern="1200" dirty="0"/>
                        <a:t>Christ vient avec ses saints</a:t>
                      </a:r>
                    </a:p>
                    <a:p>
                      <a:pPr marL="0" marR="0" indent="0" algn="l" defTabSz="914400" rtl="0" eaLnBrk="1" fontAlgn="auto" latinLnBrk="0" hangingPunct="1">
                        <a:lnSpc>
                          <a:spcPct val="100000"/>
                        </a:lnSpc>
                        <a:spcBef>
                          <a:spcPts val="0"/>
                        </a:spcBef>
                        <a:spcAft>
                          <a:spcPts val="0"/>
                        </a:spcAft>
                        <a:buClrTx/>
                        <a:buSzTx/>
                        <a:buFontTx/>
                        <a:buNone/>
                        <a:tabLst/>
                        <a:defRPr/>
                      </a:pPr>
                      <a:r>
                        <a:rPr lang="fr-CA" sz="2400" u="sng" kern="1200" dirty="0"/>
                        <a:t>(1 </a:t>
                      </a:r>
                      <a:r>
                        <a:rPr lang="fr-CA" sz="2400" u="sng" kern="1200" dirty="0" err="1"/>
                        <a:t>Thessaloniciens</a:t>
                      </a:r>
                      <a:r>
                        <a:rPr lang="fr-CA" sz="2400" u="sng" kern="1200" dirty="0"/>
                        <a:t> 3, 13; Jude 1, 14)</a:t>
                      </a:r>
                      <a:endParaRPr lang="fr-CA" sz="2400" b="1" i="1" u="sng" kern="1200" dirty="0">
                        <a:solidFill>
                          <a:schemeClr val="dk1"/>
                        </a:solidFill>
                        <a:latin typeface="+mn-lt"/>
                        <a:ea typeface="+mn-ea"/>
                        <a:cs typeface="+mn-cs"/>
                      </a:endParaRPr>
                    </a:p>
                  </a:txBody>
                  <a:tcPr/>
                </a:tc>
                <a:extLst>
                  <a:ext uri="{0D108BD9-81ED-4DB2-BD59-A6C34878D82A}">
                    <a16:rowId xmlns:a16="http://schemas.microsoft.com/office/drawing/2014/main" val="10002"/>
                  </a:ext>
                </a:extLst>
              </a:tr>
              <a:tr h="1171642">
                <a:tc>
                  <a:txBody>
                    <a:bodyPr/>
                    <a:lstStyle/>
                    <a:p>
                      <a:endParaRPr lang="fr-CA" sz="2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r h="650911">
                <a:tc>
                  <a:txBody>
                    <a:bodyPr/>
                    <a:lstStyle/>
                    <a:p>
                      <a:endParaRPr lang="fr-CA" sz="2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4"/>
                  </a:ext>
                </a:extLst>
              </a:tr>
              <a:tr h="1171642">
                <a:tc>
                  <a:txBody>
                    <a:bodyPr/>
                    <a:lstStyle/>
                    <a:p>
                      <a:endParaRPr lang="fr-CA" sz="2400" b="0" dirty="0">
                        <a:latin typeface="+mn-lt"/>
                      </a:endParaRPr>
                    </a:p>
                  </a:txBody>
                  <a:tcPr/>
                </a:tc>
                <a:tc>
                  <a:txBody>
                    <a:bodyPr/>
                    <a:lstStyle/>
                    <a:p>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6"/>
                  </a:ext>
                </a:extLst>
              </a:tr>
              <a:tr h="999800">
                <a:tc>
                  <a:txBody>
                    <a:bodyPr/>
                    <a:lstStyle/>
                    <a:p>
                      <a:endParaRPr lang="fr-CA" sz="2400" b="0" dirty="0">
                        <a:latin typeface="+mn-lt"/>
                      </a:endParaRPr>
                    </a:p>
                  </a:txBody>
                  <a:tcPr/>
                </a:tc>
                <a:tc>
                  <a:txBody>
                    <a:bodyPr/>
                    <a:lstStyle/>
                    <a:p>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428524474"/>
              </p:ext>
            </p:extLst>
          </p:nvPr>
        </p:nvGraphicFramePr>
        <p:xfrm>
          <a:off x="0" y="-2"/>
          <a:ext cx="9144000" cy="6857999"/>
        </p:xfrm>
        <a:graphic>
          <a:graphicData uri="http://schemas.openxmlformats.org/drawingml/2006/table">
            <a:tbl>
              <a:tblPr firstRow="1" bandRow="1">
                <a:tableStyleId>{073A0DAA-6AF3-43AB-8588-CEC1D06C72B9}</a:tableStyleId>
              </a:tblPr>
              <a:tblGrid>
                <a:gridCol w="4214810">
                  <a:extLst>
                    <a:ext uri="{9D8B030D-6E8A-4147-A177-3AD203B41FA5}">
                      <a16:colId xmlns:a16="http://schemas.microsoft.com/office/drawing/2014/main" val="20000"/>
                    </a:ext>
                  </a:extLst>
                </a:gridCol>
                <a:gridCol w="4929190">
                  <a:extLst>
                    <a:ext uri="{9D8B030D-6E8A-4147-A177-3AD203B41FA5}">
                      <a16:colId xmlns:a16="http://schemas.microsoft.com/office/drawing/2014/main" val="20001"/>
                    </a:ext>
                  </a:extLst>
                </a:gridCol>
              </a:tblGrid>
              <a:tr h="650911">
                <a:tc>
                  <a:txBody>
                    <a:bodyPr/>
                    <a:lstStyle/>
                    <a:p>
                      <a:r>
                        <a:rPr lang="fr-CA" sz="2400" dirty="0"/>
                        <a:t>L’enlèvement</a:t>
                      </a:r>
                      <a:endParaRPr lang="fr-CA" sz="2400" b="1" dirty="0">
                        <a:latin typeface="+mn-lt"/>
                      </a:endParaRPr>
                    </a:p>
                  </a:txBody>
                  <a:tcPr/>
                </a:tc>
                <a:tc>
                  <a:txBody>
                    <a:bodyPr/>
                    <a:lstStyle/>
                    <a:p>
                      <a:r>
                        <a:rPr lang="fr-CA" sz="2400" dirty="0"/>
                        <a:t>L’avènement</a:t>
                      </a:r>
                      <a:endParaRPr lang="fr-CA" sz="2400" b="1" dirty="0">
                        <a:latin typeface="+mn-lt"/>
                      </a:endParaRPr>
                    </a:p>
                  </a:txBody>
                  <a:tcPr/>
                </a:tc>
                <a:extLst>
                  <a:ext uri="{0D108BD9-81ED-4DB2-BD59-A6C34878D82A}">
                    <a16:rowId xmlns:a16="http://schemas.microsoft.com/office/drawing/2014/main" val="10000"/>
                  </a:ext>
                </a:extLst>
              </a:tr>
              <a:tr h="1171642">
                <a:tc>
                  <a:txBody>
                    <a:bodyPr/>
                    <a:lstStyle/>
                    <a:p>
                      <a:r>
                        <a:rPr lang="fr-CA" sz="2400" dirty="0"/>
                        <a:t>Christ vient dans les airs</a:t>
                      </a:r>
                    </a:p>
                    <a:p>
                      <a:r>
                        <a:rPr lang="fr-CA" sz="2400" kern="1200" dirty="0"/>
                        <a:t>(1 </a:t>
                      </a:r>
                      <a:r>
                        <a:rPr lang="fr-CA" sz="2400" kern="1200" dirty="0" err="1"/>
                        <a:t>Thessaloniciens</a:t>
                      </a:r>
                      <a:r>
                        <a:rPr lang="fr-CA" sz="2400" kern="1200" dirty="0"/>
                        <a:t> 4, 16-17) </a:t>
                      </a:r>
                      <a:endParaRPr lang="fr-CA" sz="2400" b="0" dirty="0">
                        <a:latin typeface="+mn-lt"/>
                      </a:endParaRPr>
                    </a:p>
                  </a:txBody>
                  <a:tcPr/>
                </a:tc>
                <a:tc>
                  <a:txBody>
                    <a:bodyPr/>
                    <a:lstStyle/>
                    <a:p>
                      <a:r>
                        <a:rPr lang="fr-CA" sz="2400" dirty="0"/>
                        <a:t>Christ vient</a:t>
                      </a:r>
                      <a:r>
                        <a:rPr lang="fr-CA" sz="2400" baseline="0" dirty="0"/>
                        <a:t> sur la terre</a:t>
                      </a:r>
                    </a:p>
                    <a:p>
                      <a:r>
                        <a:rPr lang="fr-CA" sz="2400" kern="1200" dirty="0"/>
                        <a:t>(Zacharie 14, 4)</a:t>
                      </a:r>
                      <a:endParaRPr lang="fr-CA" sz="2400" b="0" dirty="0">
                        <a:latin typeface="+mn-lt"/>
                      </a:endParaRPr>
                    </a:p>
                  </a:txBody>
                  <a:tcPr/>
                </a:tc>
                <a:extLst>
                  <a:ext uri="{0D108BD9-81ED-4DB2-BD59-A6C34878D82A}">
                    <a16:rowId xmlns:a16="http://schemas.microsoft.com/office/drawing/2014/main" val="10001"/>
                  </a:ext>
                </a:extLst>
              </a:tr>
              <a:tr h="1041451">
                <a:tc>
                  <a:txBody>
                    <a:bodyPr/>
                    <a:lstStyle/>
                    <a:p>
                      <a:r>
                        <a:rPr lang="fr-CA" sz="2400" kern="1200" dirty="0"/>
                        <a:t>Christ vient pour ses saints</a:t>
                      </a:r>
                    </a:p>
                    <a:p>
                      <a:r>
                        <a:rPr lang="fr-CA" sz="2400" kern="1200" dirty="0"/>
                        <a:t>(1 </a:t>
                      </a:r>
                      <a:r>
                        <a:rPr lang="fr-CA" sz="2400" kern="1200" dirty="0" err="1"/>
                        <a:t>Thessaloniciens</a:t>
                      </a:r>
                      <a:r>
                        <a:rPr lang="fr-CA" sz="2400" kern="1200" dirty="0"/>
                        <a:t> 4, 16-17)</a:t>
                      </a:r>
                      <a:endParaRPr lang="fr-CA" sz="2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2400" kern="1200" dirty="0"/>
                        <a:t>Christ vient avec ses saints</a:t>
                      </a:r>
                    </a:p>
                    <a:p>
                      <a:pPr marL="0" marR="0" indent="0" algn="l" defTabSz="914400" rtl="0" eaLnBrk="1" fontAlgn="auto" latinLnBrk="0" hangingPunct="1">
                        <a:lnSpc>
                          <a:spcPct val="100000"/>
                        </a:lnSpc>
                        <a:spcBef>
                          <a:spcPts val="0"/>
                        </a:spcBef>
                        <a:spcAft>
                          <a:spcPts val="0"/>
                        </a:spcAft>
                        <a:buClrTx/>
                        <a:buSzTx/>
                        <a:buFontTx/>
                        <a:buNone/>
                        <a:tabLst/>
                        <a:defRPr/>
                      </a:pPr>
                      <a:r>
                        <a:rPr lang="fr-CA" sz="2400" kern="1200" dirty="0"/>
                        <a:t>(1 </a:t>
                      </a:r>
                      <a:r>
                        <a:rPr lang="fr-CA" sz="2400" kern="1200" dirty="0" err="1"/>
                        <a:t>Thessaloniciens</a:t>
                      </a:r>
                      <a:r>
                        <a:rPr lang="fr-CA" sz="2400" kern="1200" dirty="0"/>
                        <a:t> 3, 13; Jude 1, 14)</a:t>
                      </a: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2"/>
                  </a:ext>
                </a:extLst>
              </a:tr>
              <a:tr h="650911">
                <a:tc>
                  <a:txBody>
                    <a:bodyPr/>
                    <a:lstStyle/>
                    <a:p>
                      <a:r>
                        <a:rPr lang="fr-CA" sz="2400" u="sng" kern="1200" dirty="0"/>
                        <a:t>Christ réclame son épouse</a:t>
                      </a:r>
                      <a:endParaRPr lang="fr-CA" sz="2400" b="1" i="1" u="sng"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2400" u="sng" kern="1200" dirty="0"/>
                        <a:t>Christ vient avec son épouse</a:t>
                      </a:r>
                      <a:endParaRPr lang="fr-CA" sz="2400" b="1" i="1" u="sng" kern="1200" dirty="0">
                        <a:solidFill>
                          <a:schemeClr val="dk1"/>
                        </a:solidFill>
                        <a:latin typeface="+mn-lt"/>
                        <a:ea typeface="+mn-ea"/>
                        <a:cs typeface="+mn-cs"/>
                      </a:endParaRPr>
                    </a:p>
                  </a:txBody>
                  <a:tcPr/>
                </a:tc>
                <a:extLst>
                  <a:ext uri="{0D108BD9-81ED-4DB2-BD59-A6C34878D82A}">
                    <a16:rowId xmlns:a16="http://schemas.microsoft.com/office/drawing/2014/main" val="10004"/>
                  </a:ext>
                </a:extLst>
              </a:tr>
              <a:tr h="1171642">
                <a:tc>
                  <a:txBody>
                    <a:bodyPr/>
                    <a:lstStyle/>
                    <a:p>
                      <a:endParaRPr lang="fr-CA" sz="2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5"/>
                  </a:ext>
                </a:extLst>
              </a:tr>
              <a:tr h="1171642">
                <a:tc>
                  <a:txBody>
                    <a:bodyPr/>
                    <a:lstStyle/>
                    <a:p>
                      <a:endParaRPr lang="fr-CA" sz="2400" b="0" dirty="0">
                        <a:latin typeface="+mn-lt"/>
                      </a:endParaRPr>
                    </a:p>
                  </a:txBody>
                  <a:tcPr/>
                </a:tc>
                <a:tc>
                  <a:txBody>
                    <a:bodyPr/>
                    <a:lstStyle/>
                    <a:p>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6"/>
                  </a:ext>
                </a:extLst>
              </a:tr>
              <a:tr h="999800">
                <a:tc>
                  <a:txBody>
                    <a:bodyPr/>
                    <a:lstStyle/>
                    <a:p>
                      <a:endParaRPr lang="fr-CA" sz="2400" b="0" dirty="0">
                        <a:latin typeface="+mn-lt"/>
                      </a:endParaRPr>
                    </a:p>
                  </a:txBody>
                  <a:tcPr/>
                </a:tc>
                <a:tc>
                  <a:txBody>
                    <a:bodyPr/>
                    <a:lstStyle/>
                    <a:p>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2908407"/>
              </p:ext>
            </p:extLst>
          </p:nvPr>
        </p:nvGraphicFramePr>
        <p:xfrm>
          <a:off x="0" y="-2"/>
          <a:ext cx="9144000" cy="6857999"/>
        </p:xfrm>
        <a:graphic>
          <a:graphicData uri="http://schemas.openxmlformats.org/drawingml/2006/table">
            <a:tbl>
              <a:tblPr firstRow="1" bandRow="1">
                <a:tableStyleId>{073A0DAA-6AF3-43AB-8588-CEC1D06C72B9}</a:tableStyleId>
              </a:tblPr>
              <a:tblGrid>
                <a:gridCol w="4214810">
                  <a:extLst>
                    <a:ext uri="{9D8B030D-6E8A-4147-A177-3AD203B41FA5}">
                      <a16:colId xmlns:a16="http://schemas.microsoft.com/office/drawing/2014/main" val="20000"/>
                    </a:ext>
                  </a:extLst>
                </a:gridCol>
                <a:gridCol w="4929190">
                  <a:extLst>
                    <a:ext uri="{9D8B030D-6E8A-4147-A177-3AD203B41FA5}">
                      <a16:colId xmlns:a16="http://schemas.microsoft.com/office/drawing/2014/main" val="20001"/>
                    </a:ext>
                  </a:extLst>
                </a:gridCol>
              </a:tblGrid>
              <a:tr h="650911">
                <a:tc>
                  <a:txBody>
                    <a:bodyPr/>
                    <a:lstStyle/>
                    <a:p>
                      <a:r>
                        <a:rPr lang="fr-CA" sz="2400" dirty="0"/>
                        <a:t>L’enlèvement</a:t>
                      </a:r>
                      <a:endParaRPr lang="fr-CA" sz="2400" b="1" dirty="0">
                        <a:latin typeface="+mn-lt"/>
                      </a:endParaRPr>
                    </a:p>
                  </a:txBody>
                  <a:tcPr/>
                </a:tc>
                <a:tc>
                  <a:txBody>
                    <a:bodyPr/>
                    <a:lstStyle/>
                    <a:p>
                      <a:r>
                        <a:rPr lang="fr-CA" sz="2400" dirty="0"/>
                        <a:t>L’avènement</a:t>
                      </a:r>
                      <a:endParaRPr lang="fr-CA" sz="2400" b="1" dirty="0">
                        <a:latin typeface="+mn-lt"/>
                      </a:endParaRPr>
                    </a:p>
                  </a:txBody>
                  <a:tcPr/>
                </a:tc>
                <a:extLst>
                  <a:ext uri="{0D108BD9-81ED-4DB2-BD59-A6C34878D82A}">
                    <a16:rowId xmlns:a16="http://schemas.microsoft.com/office/drawing/2014/main" val="10000"/>
                  </a:ext>
                </a:extLst>
              </a:tr>
              <a:tr h="1171642">
                <a:tc>
                  <a:txBody>
                    <a:bodyPr/>
                    <a:lstStyle/>
                    <a:p>
                      <a:r>
                        <a:rPr lang="fr-CA" sz="2400" dirty="0"/>
                        <a:t>Christ vient dans les airs</a:t>
                      </a:r>
                    </a:p>
                    <a:p>
                      <a:r>
                        <a:rPr lang="fr-CA" sz="2400" kern="1200" dirty="0"/>
                        <a:t>(1 </a:t>
                      </a:r>
                      <a:r>
                        <a:rPr lang="fr-CA" sz="2400" kern="1200" dirty="0" err="1"/>
                        <a:t>Thessaloniciens</a:t>
                      </a:r>
                      <a:r>
                        <a:rPr lang="fr-CA" sz="2400" kern="1200" dirty="0"/>
                        <a:t> 4, 16-17) </a:t>
                      </a:r>
                      <a:endParaRPr lang="fr-CA" sz="2400" b="0" dirty="0">
                        <a:latin typeface="+mn-lt"/>
                      </a:endParaRPr>
                    </a:p>
                  </a:txBody>
                  <a:tcPr/>
                </a:tc>
                <a:tc>
                  <a:txBody>
                    <a:bodyPr/>
                    <a:lstStyle/>
                    <a:p>
                      <a:r>
                        <a:rPr lang="fr-CA" sz="2400" dirty="0"/>
                        <a:t>Christ vient</a:t>
                      </a:r>
                      <a:r>
                        <a:rPr lang="fr-CA" sz="2400" baseline="0" dirty="0"/>
                        <a:t> sur la terre</a:t>
                      </a:r>
                    </a:p>
                    <a:p>
                      <a:r>
                        <a:rPr lang="fr-CA" sz="2400" kern="1200" dirty="0"/>
                        <a:t>(Zacharie 14, 4)</a:t>
                      </a:r>
                      <a:endParaRPr lang="fr-CA" sz="2400" b="0" dirty="0">
                        <a:latin typeface="+mn-lt"/>
                      </a:endParaRPr>
                    </a:p>
                  </a:txBody>
                  <a:tcPr/>
                </a:tc>
                <a:extLst>
                  <a:ext uri="{0D108BD9-81ED-4DB2-BD59-A6C34878D82A}">
                    <a16:rowId xmlns:a16="http://schemas.microsoft.com/office/drawing/2014/main" val="10001"/>
                  </a:ext>
                </a:extLst>
              </a:tr>
              <a:tr h="1041451">
                <a:tc>
                  <a:txBody>
                    <a:bodyPr/>
                    <a:lstStyle/>
                    <a:p>
                      <a:r>
                        <a:rPr lang="fr-CA" sz="2400" kern="1200" dirty="0"/>
                        <a:t>Christ vient pour ses saints</a:t>
                      </a:r>
                    </a:p>
                    <a:p>
                      <a:r>
                        <a:rPr lang="fr-CA" sz="2400" kern="1200" dirty="0"/>
                        <a:t>(1 </a:t>
                      </a:r>
                      <a:r>
                        <a:rPr lang="fr-CA" sz="2400" kern="1200" dirty="0" err="1"/>
                        <a:t>Thessaloniciens</a:t>
                      </a:r>
                      <a:r>
                        <a:rPr lang="fr-CA" sz="2400" kern="1200" dirty="0"/>
                        <a:t> 4, 16-17)</a:t>
                      </a:r>
                      <a:endParaRPr lang="fr-CA" sz="2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2400" kern="1200" dirty="0"/>
                        <a:t>Christ vient avec ses saints</a:t>
                      </a:r>
                    </a:p>
                    <a:p>
                      <a:pPr marL="0" marR="0" indent="0" algn="l" defTabSz="914400" rtl="0" eaLnBrk="1" fontAlgn="auto" latinLnBrk="0" hangingPunct="1">
                        <a:lnSpc>
                          <a:spcPct val="100000"/>
                        </a:lnSpc>
                        <a:spcBef>
                          <a:spcPts val="0"/>
                        </a:spcBef>
                        <a:spcAft>
                          <a:spcPts val="0"/>
                        </a:spcAft>
                        <a:buClrTx/>
                        <a:buSzTx/>
                        <a:buFontTx/>
                        <a:buNone/>
                        <a:tabLst/>
                        <a:defRPr/>
                      </a:pPr>
                      <a:r>
                        <a:rPr lang="fr-CA" sz="2400" kern="1200" dirty="0"/>
                        <a:t>(1 </a:t>
                      </a:r>
                      <a:r>
                        <a:rPr lang="fr-CA" sz="2400" kern="1200" dirty="0" err="1"/>
                        <a:t>Thessaloniciens</a:t>
                      </a:r>
                      <a:r>
                        <a:rPr lang="fr-CA" sz="2400" kern="1200" dirty="0"/>
                        <a:t> 3, 13; Jude 1, 14)</a:t>
                      </a: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2"/>
                  </a:ext>
                </a:extLst>
              </a:tr>
              <a:tr h="650911">
                <a:tc>
                  <a:txBody>
                    <a:bodyPr/>
                    <a:lstStyle/>
                    <a:p>
                      <a:r>
                        <a:rPr lang="fr-CA" sz="2400" kern="1200" dirty="0"/>
                        <a:t>Christ réclame son épouse</a:t>
                      </a:r>
                      <a:endParaRPr lang="fr-CA" sz="2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2400" kern="1200" dirty="0"/>
                        <a:t>Christ vient avec son épouse</a:t>
                      </a: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4"/>
                  </a:ext>
                </a:extLst>
              </a:tr>
              <a:tr h="1171642">
                <a:tc>
                  <a:txBody>
                    <a:bodyPr/>
                    <a:lstStyle/>
                    <a:p>
                      <a:r>
                        <a:rPr lang="fr-CA" sz="2400" u="sng" kern="1200" dirty="0"/>
                        <a:t>Christ rassemble les siens</a:t>
                      </a:r>
                    </a:p>
                    <a:p>
                      <a:r>
                        <a:rPr lang="fr-CA" sz="2400" u="sng" kern="1200" dirty="0"/>
                        <a:t>(1 </a:t>
                      </a:r>
                      <a:r>
                        <a:rPr lang="fr-CA" sz="2400" u="sng" kern="1200" dirty="0" err="1"/>
                        <a:t>Thessaloniciens</a:t>
                      </a:r>
                      <a:r>
                        <a:rPr lang="fr-CA" sz="2400" u="sng" kern="1200" dirty="0"/>
                        <a:t> 4, 16-17)	</a:t>
                      </a:r>
                      <a:endParaRPr lang="fr-CA" sz="2400" b="1" i="1" u="sng"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2400" u="sng" kern="1200" dirty="0"/>
                        <a:t>Les anges rassemblent les élus</a:t>
                      </a:r>
                    </a:p>
                    <a:p>
                      <a:pPr marL="0" marR="0" indent="0" algn="l" defTabSz="914400" rtl="0" eaLnBrk="1" fontAlgn="auto" latinLnBrk="0" hangingPunct="1">
                        <a:lnSpc>
                          <a:spcPct val="100000"/>
                        </a:lnSpc>
                        <a:spcBef>
                          <a:spcPts val="0"/>
                        </a:spcBef>
                        <a:spcAft>
                          <a:spcPts val="0"/>
                        </a:spcAft>
                        <a:buClrTx/>
                        <a:buSzTx/>
                        <a:buFontTx/>
                        <a:buNone/>
                        <a:tabLst/>
                        <a:defRPr/>
                      </a:pPr>
                      <a:r>
                        <a:rPr lang="fr-CA" sz="2400" u="sng" kern="1200" dirty="0"/>
                        <a:t>(Matthieu 24, 31)</a:t>
                      </a:r>
                      <a:endParaRPr lang="fr-CA" sz="2400" b="1" i="1" u="sng" kern="1200" dirty="0">
                        <a:solidFill>
                          <a:schemeClr val="dk1"/>
                        </a:solidFill>
                        <a:latin typeface="+mn-lt"/>
                        <a:ea typeface="+mn-ea"/>
                        <a:cs typeface="+mn-cs"/>
                      </a:endParaRPr>
                    </a:p>
                  </a:txBody>
                  <a:tcPr/>
                </a:tc>
                <a:extLst>
                  <a:ext uri="{0D108BD9-81ED-4DB2-BD59-A6C34878D82A}">
                    <a16:rowId xmlns:a16="http://schemas.microsoft.com/office/drawing/2014/main" val="10005"/>
                  </a:ext>
                </a:extLst>
              </a:tr>
              <a:tr h="1171642">
                <a:tc>
                  <a:txBody>
                    <a:bodyPr/>
                    <a:lstStyle/>
                    <a:p>
                      <a:endParaRPr lang="fr-CA" sz="2400" b="0" dirty="0">
                        <a:latin typeface="+mn-lt"/>
                      </a:endParaRPr>
                    </a:p>
                  </a:txBody>
                  <a:tcPr/>
                </a:tc>
                <a:tc>
                  <a:txBody>
                    <a:bodyPr/>
                    <a:lstStyle/>
                    <a:p>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6"/>
                  </a:ext>
                </a:extLst>
              </a:tr>
              <a:tr h="999800">
                <a:tc>
                  <a:txBody>
                    <a:bodyPr/>
                    <a:lstStyle/>
                    <a:p>
                      <a:endParaRPr lang="fr-CA" sz="2400" b="0" dirty="0">
                        <a:latin typeface="+mn-lt"/>
                      </a:endParaRPr>
                    </a:p>
                  </a:txBody>
                  <a:tcPr/>
                </a:tc>
                <a:tc>
                  <a:txBody>
                    <a:bodyPr/>
                    <a:lstStyle/>
                    <a:p>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971779374"/>
              </p:ext>
            </p:extLst>
          </p:nvPr>
        </p:nvGraphicFramePr>
        <p:xfrm>
          <a:off x="0" y="-2"/>
          <a:ext cx="9144000" cy="6857999"/>
        </p:xfrm>
        <a:graphic>
          <a:graphicData uri="http://schemas.openxmlformats.org/drawingml/2006/table">
            <a:tbl>
              <a:tblPr firstRow="1" bandRow="1">
                <a:tableStyleId>{073A0DAA-6AF3-43AB-8588-CEC1D06C72B9}</a:tableStyleId>
              </a:tblPr>
              <a:tblGrid>
                <a:gridCol w="4214810">
                  <a:extLst>
                    <a:ext uri="{9D8B030D-6E8A-4147-A177-3AD203B41FA5}">
                      <a16:colId xmlns:a16="http://schemas.microsoft.com/office/drawing/2014/main" val="20000"/>
                    </a:ext>
                  </a:extLst>
                </a:gridCol>
                <a:gridCol w="4929190">
                  <a:extLst>
                    <a:ext uri="{9D8B030D-6E8A-4147-A177-3AD203B41FA5}">
                      <a16:colId xmlns:a16="http://schemas.microsoft.com/office/drawing/2014/main" val="20001"/>
                    </a:ext>
                  </a:extLst>
                </a:gridCol>
              </a:tblGrid>
              <a:tr h="650911">
                <a:tc>
                  <a:txBody>
                    <a:bodyPr/>
                    <a:lstStyle/>
                    <a:p>
                      <a:r>
                        <a:rPr lang="fr-CA" sz="2400" dirty="0"/>
                        <a:t>L’enlèvement</a:t>
                      </a:r>
                      <a:endParaRPr lang="fr-CA" sz="2400" b="1" dirty="0">
                        <a:latin typeface="+mn-lt"/>
                      </a:endParaRPr>
                    </a:p>
                  </a:txBody>
                  <a:tcPr/>
                </a:tc>
                <a:tc>
                  <a:txBody>
                    <a:bodyPr/>
                    <a:lstStyle/>
                    <a:p>
                      <a:r>
                        <a:rPr lang="fr-CA" sz="2400" dirty="0"/>
                        <a:t>L’avènement</a:t>
                      </a:r>
                      <a:endParaRPr lang="fr-CA" sz="2400" b="1" dirty="0">
                        <a:latin typeface="+mn-lt"/>
                      </a:endParaRPr>
                    </a:p>
                  </a:txBody>
                  <a:tcPr/>
                </a:tc>
                <a:extLst>
                  <a:ext uri="{0D108BD9-81ED-4DB2-BD59-A6C34878D82A}">
                    <a16:rowId xmlns:a16="http://schemas.microsoft.com/office/drawing/2014/main" val="10000"/>
                  </a:ext>
                </a:extLst>
              </a:tr>
              <a:tr h="1171642">
                <a:tc>
                  <a:txBody>
                    <a:bodyPr/>
                    <a:lstStyle/>
                    <a:p>
                      <a:r>
                        <a:rPr lang="fr-CA" sz="2400" dirty="0"/>
                        <a:t>Christ vient dans les airs</a:t>
                      </a:r>
                    </a:p>
                    <a:p>
                      <a:r>
                        <a:rPr lang="fr-CA" sz="2400" kern="1200" dirty="0"/>
                        <a:t>(1 </a:t>
                      </a:r>
                      <a:r>
                        <a:rPr lang="fr-CA" sz="2400" kern="1200" dirty="0" err="1"/>
                        <a:t>Thessaloniciens</a:t>
                      </a:r>
                      <a:r>
                        <a:rPr lang="fr-CA" sz="2400" kern="1200" dirty="0"/>
                        <a:t> 4, 16-17) </a:t>
                      </a:r>
                      <a:endParaRPr lang="fr-CA" sz="2400" b="0" dirty="0">
                        <a:latin typeface="+mn-lt"/>
                      </a:endParaRPr>
                    </a:p>
                  </a:txBody>
                  <a:tcPr/>
                </a:tc>
                <a:tc>
                  <a:txBody>
                    <a:bodyPr/>
                    <a:lstStyle/>
                    <a:p>
                      <a:r>
                        <a:rPr lang="fr-CA" sz="2400" dirty="0"/>
                        <a:t>Christ vient</a:t>
                      </a:r>
                      <a:r>
                        <a:rPr lang="fr-CA" sz="2400" baseline="0" dirty="0"/>
                        <a:t> sur la terre</a:t>
                      </a:r>
                    </a:p>
                    <a:p>
                      <a:r>
                        <a:rPr lang="fr-CA" sz="2400" kern="1200" dirty="0"/>
                        <a:t>(Zacharie 14, 4)</a:t>
                      </a:r>
                      <a:endParaRPr lang="fr-CA" sz="2400" b="0" dirty="0">
                        <a:latin typeface="+mn-lt"/>
                      </a:endParaRPr>
                    </a:p>
                  </a:txBody>
                  <a:tcPr/>
                </a:tc>
                <a:extLst>
                  <a:ext uri="{0D108BD9-81ED-4DB2-BD59-A6C34878D82A}">
                    <a16:rowId xmlns:a16="http://schemas.microsoft.com/office/drawing/2014/main" val="10001"/>
                  </a:ext>
                </a:extLst>
              </a:tr>
              <a:tr h="1041451">
                <a:tc>
                  <a:txBody>
                    <a:bodyPr/>
                    <a:lstStyle/>
                    <a:p>
                      <a:r>
                        <a:rPr lang="fr-CA" sz="2400" kern="1200" dirty="0"/>
                        <a:t>Christ vient pour ses saints</a:t>
                      </a:r>
                    </a:p>
                    <a:p>
                      <a:r>
                        <a:rPr lang="fr-CA" sz="2400" kern="1200" dirty="0"/>
                        <a:t>(1 </a:t>
                      </a:r>
                      <a:r>
                        <a:rPr lang="fr-CA" sz="2400" kern="1200" dirty="0" err="1"/>
                        <a:t>Thessaloniciens</a:t>
                      </a:r>
                      <a:r>
                        <a:rPr lang="fr-CA" sz="2400" kern="1200" dirty="0"/>
                        <a:t> 4, 16-17)</a:t>
                      </a:r>
                      <a:endParaRPr lang="fr-CA" sz="2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2400" kern="1200" dirty="0"/>
                        <a:t>Christ vient avec ses saints</a:t>
                      </a:r>
                    </a:p>
                    <a:p>
                      <a:pPr marL="0" marR="0" indent="0" algn="l" defTabSz="914400" rtl="0" eaLnBrk="1" fontAlgn="auto" latinLnBrk="0" hangingPunct="1">
                        <a:lnSpc>
                          <a:spcPct val="100000"/>
                        </a:lnSpc>
                        <a:spcBef>
                          <a:spcPts val="0"/>
                        </a:spcBef>
                        <a:spcAft>
                          <a:spcPts val="0"/>
                        </a:spcAft>
                        <a:buClrTx/>
                        <a:buSzTx/>
                        <a:buFontTx/>
                        <a:buNone/>
                        <a:tabLst/>
                        <a:defRPr/>
                      </a:pPr>
                      <a:r>
                        <a:rPr lang="fr-CA" sz="2400" kern="1200" dirty="0"/>
                        <a:t>(1 </a:t>
                      </a:r>
                      <a:r>
                        <a:rPr lang="fr-CA" sz="2400" kern="1200" dirty="0" err="1"/>
                        <a:t>Thessaloniciens</a:t>
                      </a:r>
                      <a:r>
                        <a:rPr lang="fr-CA" sz="2400" kern="1200" dirty="0"/>
                        <a:t> 3, 13; Jude 1, 14)</a:t>
                      </a: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2"/>
                  </a:ext>
                </a:extLst>
              </a:tr>
              <a:tr h="650911">
                <a:tc>
                  <a:txBody>
                    <a:bodyPr/>
                    <a:lstStyle/>
                    <a:p>
                      <a:r>
                        <a:rPr lang="fr-CA" sz="2400" kern="1200" dirty="0"/>
                        <a:t>Christ réclame son épouse</a:t>
                      </a:r>
                      <a:endParaRPr lang="fr-CA" sz="2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2400" kern="1200" dirty="0"/>
                        <a:t>Christ vient avec son épouse</a:t>
                      </a: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4"/>
                  </a:ext>
                </a:extLst>
              </a:tr>
              <a:tr h="1171642">
                <a:tc>
                  <a:txBody>
                    <a:bodyPr/>
                    <a:lstStyle/>
                    <a:p>
                      <a:r>
                        <a:rPr lang="fr-CA" sz="2400" kern="1200" dirty="0"/>
                        <a:t>Christ rassemble les siens</a:t>
                      </a:r>
                    </a:p>
                    <a:p>
                      <a:r>
                        <a:rPr lang="fr-CA" sz="2400" kern="1200" dirty="0"/>
                        <a:t>(1 </a:t>
                      </a:r>
                      <a:r>
                        <a:rPr lang="fr-CA" sz="2400" kern="1200" dirty="0" err="1"/>
                        <a:t>Thessaloniciens</a:t>
                      </a:r>
                      <a:r>
                        <a:rPr lang="fr-CA" sz="2400" kern="1200" dirty="0"/>
                        <a:t> 4, 16-17)	</a:t>
                      </a:r>
                      <a:endParaRPr lang="fr-CA" sz="2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2400" kern="1200" dirty="0"/>
                        <a:t>Les anges rassemblent les élus</a:t>
                      </a:r>
                    </a:p>
                    <a:p>
                      <a:pPr marL="0" marR="0" indent="0" algn="l" defTabSz="914400" rtl="0" eaLnBrk="1" fontAlgn="auto" latinLnBrk="0" hangingPunct="1">
                        <a:lnSpc>
                          <a:spcPct val="100000"/>
                        </a:lnSpc>
                        <a:spcBef>
                          <a:spcPts val="0"/>
                        </a:spcBef>
                        <a:spcAft>
                          <a:spcPts val="0"/>
                        </a:spcAft>
                        <a:buClrTx/>
                        <a:buSzTx/>
                        <a:buFontTx/>
                        <a:buNone/>
                        <a:tabLst/>
                        <a:defRPr/>
                      </a:pPr>
                      <a:r>
                        <a:rPr lang="fr-CA" sz="2400" kern="1200" dirty="0"/>
                        <a:t>(Matthieu 24, 31)</a:t>
                      </a: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5"/>
                  </a:ext>
                </a:extLst>
              </a:tr>
              <a:tr h="1171642">
                <a:tc>
                  <a:txBody>
                    <a:bodyPr/>
                    <a:lstStyle/>
                    <a:p>
                      <a:r>
                        <a:rPr lang="fr-CA" sz="2400" u="sng" kern="1200" dirty="0"/>
                        <a:t>Christ vient pour récompenser</a:t>
                      </a:r>
                    </a:p>
                    <a:p>
                      <a:r>
                        <a:rPr lang="fr-CA" sz="2400" u="sng" kern="1200" dirty="0"/>
                        <a:t>(1 </a:t>
                      </a:r>
                      <a:r>
                        <a:rPr lang="fr-CA" sz="2400" u="sng" kern="1200" dirty="0" err="1"/>
                        <a:t>Thessaloniciens</a:t>
                      </a:r>
                      <a:r>
                        <a:rPr lang="fr-CA" sz="2400" u="sng" kern="1200" dirty="0"/>
                        <a:t> 4, 16-17)</a:t>
                      </a:r>
                      <a:r>
                        <a:rPr lang="fr-CA" sz="2400" u="none" kern="1200" dirty="0"/>
                        <a:t>	</a:t>
                      </a:r>
                      <a:endParaRPr lang="fr-CA" sz="2400" b="1" i="1" u="none" dirty="0">
                        <a:latin typeface="+mn-lt"/>
                      </a:endParaRPr>
                    </a:p>
                  </a:txBody>
                  <a:tcPr/>
                </a:tc>
                <a:tc>
                  <a:txBody>
                    <a:bodyPr/>
                    <a:lstStyle/>
                    <a:p>
                      <a:r>
                        <a:rPr lang="fr-CA" sz="2400" u="sng" kern="1200" dirty="0"/>
                        <a:t>Christ vient pour juger</a:t>
                      </a:r>
                    </a:p>
                    <a:p>
                      <a:pPr marL="0" marR="0" indent="0" algn="l" defTabSz="914400" rtl="0" eaLnBrk="1" fontAlgn="auto" latinLnBrk="0" hangingPunct="1">
                        <a:lnSpc>
                          <a:spcPct val="100000"/>
                        </a:lnSpc>
                        <a:spcBef>
                          <a:spcPts val="0"/>
                        </a:spcBef>
                        <a:spcAft>
                          <a:spcPts val="0"/>
                        </a:spcAft>
                        <a:buClrTx/>
                        <a:buSzTx/>
                        <a:buFontTx/>
                        <a:buNone/>
                        <a:tabLst/>
                        <a:defRPr/>
                      </a:pPr>
                      <a:r>
                        <a:rPr lang="fr-CA" sz="2400" u="sng" kern="1200" dirty="0"/>
                        <a:t>(Matthieu 25, 31-46)</a:t>
                      </a:r>
                      <a:endParaRPr lang="fr-CA" sz="2400" b="1" i="1" u="sng" kern="1200" dirty="0">
                        <a:solidFill>
                          <a:schemeClr val="dk1"/>
                        </a:solidFill>
                        <a:latin typeface="+mn-lt"/>
                        <a:ea typeface="+mn-ea"/>
                        <a:cs typeface="+mn-cs"/>
                      </a:endParaRPr>
                    </a:p>
                  </a:txBody>
                  <a:tcPr/>
                </a:tc>
                <a:extLst>
                  <a:ext uri="{0D108BD9-81ED-4DB2-BD59-A6C34878D82A}">
                    <a16:rowId xmlns:a16="http://schemas.microsoft.com/office/drawing/2014/main" val="10006"/>
                  </a:ext>
                </a:extLst>
              </a:tr>
              <a:tr h="999800">
                <a:tc>
                  <a:txBody>
                    <a:bodyPr/>
                    <a:lstStyle/>
                    <a:p>
                      <a:endParaRPr lang="fr-CA" sz="2400" b="0" dirty="0">
                        <a:latin typeface="+mn-lt"/>
                      </a:endParaRPr>
                    </a:p>
                  </a:txBody>
                  <a:tcPr/>
                </a:tc>
                <a:tc>
                  <a:txBody>
                    <a:bodyPr/>
                    <a:lstStyle/>
                    <a:p>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004486666"/>
              </p:ext>
            </p:extLst>
          </p:nvPr>
        </p:nvGraphicFramePr>
        <p:xfrm>
          <a:off x="0" y="-2"/>
          <a:ext cx="9144000" cy="6857999"/>
        </p:xfrm>
        <a:graphic>
          <a:graphicData uri="http://schemas.openxmlformats.org/drawingml/2006/table">
            <a:tbl>
              <a:tblPr firstRow="1" bandRow="1">
                <a:tableStyleId>{073A0DAA-6AF3-43AB-8588-CEC1D06C72B9}</a:tableStyleId>
              </a:tblPr>
              <a:tblGrid>
                <a:gridCol w="4214810">
                  <a:extLst>
                    <a:ext uri="{9D8B030D-6E8A-4147-A177-3AD203B41FA5}">
                      <a16:colId xmlns:a16="http://schemas.microsoft.com/office/drawing/2014/main" val="20000"/>
                    </a:ext>
                  </a:extLst>
                </a:gridCol>
                <a:gridCol w="4929190">
                  <a:extLst>
                    <a:ext uri="{9D8B030D-6E8A-4147-A177-3AD203B41FA5}">
                      <a16:colId xmlns:a16="http://schemas.microsoft.com/office/drawing/2014/main" val="20001"/>
                    </a:ext>
                  </a:extLst>
                </a:gridCol>
              </a:tblGrid>
              <a:tr h="650911">
                <a:tc>
                  <a:txBody>
                    <a:bodyPr/>
                    <a:lstStyle/>
                    <a:p>
                      <a:r>
                        <a:rPr lang="fr-CA" sz="2400" dirty="0"/>
                        <a:t>L’enlèvement</a:t>
                      </a:r>
                      <a:endParaRPr lang="fr-CA" sz="2400" b="1" dirty="0">
                        <a:latin typeface="+mn-lt"/>
                      </a:endParaRPr>
                    </a:p>
                  </a:txBody>
                  <a:tcPr/>
                </a:tc>
                <a:tc>
                  <a:txBody>
                    <a:bodyPr/>
                    <a:lstStyle/>
                    <a:p>
                      <a:r>
                        <a:rPr lang="fr-CA" sz="2400" dirty="0"/>
                        <a:t>L’avènement</a:t>
                      </a:r>
                      <a:endParaRPr lang="fr-CA" sz="2400" b="1" dirty="0">
                        <a:latin typeface="+mn-lt"/>
                      </a:endParaRPr>
                    </a:p>
                  </a:txBody>
                  <a:tcPr/>
                </a:tc>
                <a:extLst>
                  <a:ext uri="{0D108BD9-81ED-4DB2-BD59-A6C34878D82A}">
                    <a16:rowId xmlns:a16="http://schemas.microsoft.com/office/drawing/2014/main" val="10000"/>
                  </a:ext>
                </a:extLst>
              </a:tr>
              <a:tr h="1171642">
                <a:tc>
                  <a:txBody>
                    <a:bodyPr/>
                    <a:lstStyle/>
                    <a:p>
                      <a:r>
                        <a:rPr lang="fr-CA" sz="2400" dirty="0"/>
                        <a:t>Christ vient dans les airs</a:t>
                      </a:r>
                    </a:p>
                    <a:p>
                      <a:r>
                        <a:rPr lang="fr-CA" sz="2400" kern="1200" dirty="0"/>
                        <a:t>(1 </a:t>
                      </a:r>
                      <a:r>
                        <a:rPr lang="fr-CA" sz="2400" kern="1200" dirty="0" err="1"/>
                        <a:t>Thessaloniciens</a:t>
                      </a:r>
                      <a:r>
                        <a:rPr lang="fr-CA" sz="2400" kern="1200" dirty="0"/>
                        <a:t> 4, 16-17) </a:t>
                      </a:r>
                      <a:endParaRPr lang="fr-CA" sz="2400" b="0" dirty="0">
                        <a:latin typeface="+mn-lt"/>
                      </a:endParaRPr>
                    </a:p>
                  </a:txBody>
                  <a:tcPr/>
                </a:tc>
                <a:tc>
                  <a:txBody>
                    <a:bodyPr/>
                    <a:lstStyle/>
                    <a:p>
                      <a:r>
                        <a:rPr lang="fr-CA" sz="2400" dirty="0"/>
                        <a:t>Christ vient</a:t>
                      </a:r>
                      <a:r>
                        <a:rPr lang="fr-CA" sz="2400" baseline="0" dirty="0"/>
                        <a:t> sur la terre</a:t>
                      </a:r>
                    </a:p>
                    <a:p>
                      <a:r>
                        <a:rPr lang="fr-CA" sz="2400" kern="1200" dirty="0"/>
                        <a:t>(Zacharie 14, 4)</a:t>
                      </a:r>
                      <a:endParaRPr lang="fr-CA" sz="2400" b="0" dirty="0">
                        <a:latin typeface="+mn-lt"/>
                      </a:endParaRPr>
                    </a:p>
                  </a:txBody>
                  <a:tcPr/>
                </a:tc>
                <a:extLst>
                  <a:ext uri="{0D108BD9-81ED-4DB2-BD59-A6C34878D82A}">
                    <a16:rowId xmlns:a16="http://schemas.microsoft.com/office/drawing/2014/main" val="10001"/>
                  </a:ext>
                </a:extLst>
              </a:tr>
              <a:tr h="1041451">
                <a:tc>
                  <a:txBody>
                    <a:bodyPr/>
                    <a:lstStyle/>
                    <a:p>
                      <a:r>
                        <a:rPr lang="fr-CA" sz="2400" kern="1200" dirty="0"/>
                        <a:t>Christ vient pour ses saints</a:t>
                      </a:r>
                    </a:p>
                    <a:p>
                      <a:r>
                        <a:rPr lang="fr-CA" sz="2400" kern="1200" dirty="0"/>
                        <a:t>(1 </a:t>
                      </a:r>
                      <a:r>
                        <a:rPr lang="fr-CA" sz="2400" kern="1200" dirty="0" err="1"/>
                        <a:t>Thessaloniciens</a:t>
                      </a:r>
                      <a:r>
                        <a:rPr lang="fr-CA" sz="2400" kern="1200" dirty="0"/>
                        <a:t> 4, 16-17)</a:t>
                      </a:r>
                      <a:endParaRPr lang="fr-CA" sz="2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2400" kern="1200" dirty="0"/>
                        <a:t>Christ vient avec ses saints</a:t>
                      </a:r>
                    </a:p>
                    <a:p>
                      <a:pPr marL="0" marR="0" indent="0" algn="l" defTabSz="914400" rtl="0" eaLnBrk="1" fontAlgn="auto" latinLnBrk="0" hangingPunct="1">
                        <a:lnSpc>
                          <a:spcPct val="100000"/>
                        </a:lnSpc>
                        <a:spcBef>
                          <a:spcPts val="0"/>
                        </a:spcBef>
                        <a:spcAft>
                          <a:spcPts val="0"/>
                        </a:spcAft>
                        <a:buClrTx/>
                        <a:buSzTx/>
                        <a:buFontTx/>
                        <a:buNone/>
                        <a:tabLst/>
                        <a:defRPr/>
                      </a:pPr>
                      <a:r>
                        <a:rPr lang="fr-CA" sz="2400" kern="1200" dirty="0"/>
                        <a:t>(1 </a:t>
                      </a:r>
                      <a:r>
                        <a:rPr lang="fr-CA" sz="2400" kern="1200" dirty="0" err="1"/>
                        <a:t>Thessaloniciens</a:t>
                      </a:r>
                      <a:r>
                        <a:rPr lang="fr-CA" sz="2400" kern="1200" dirty="0"/>
                        <a:t> 3, 13; Jude 1, 14)</a:t>
                      </a: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2"/>
                  </a:ext>
                </a:extLst>
              </a:tr>
              <a:tr h="650911">
                <a:tc>
                  <a:txBody>
                    <a:bodyPr/>
                    <a:lstStyle/>
                    <a:p>
                      <a:r>
                        <a:rPr lang="fr-CA" sz="2400" kern="1200" dirty="0"/>
                        <a:t>Christ réclame son épouse</a:t>
                      </a:r>
                      <a:endParaRPr lang="fr-CA" sz="2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2400" kern="1200" dirty="0"/>
                        <a:t>Christ vient avec son épouse</a:t>
                      </a: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4"/>
                  </a:ext>
                </a:extLst>
              </a:tr>
              <a:tr h="1171642">
                <a:tc>
                  <a:txBody>
                    <a:bodyPr/>
                    <a:lstStyle/>
                    <a:p>
                      <a:r>
                        <a:rPr lang="fr-CA" sz="2400" kern="1200" dirty="0"/>
                        <a:t>Christ rassemble les siens</a:t>
                      </a:r>
                    </a:p>
                    <a:p>
                      <a:r>
                        <a:rPr lang="fr-CA" sz="2400" kern="1200" dirty="0"/>
                        <a:t>(1 </a:t>
                      </a:r>
                      <a:r>
                        <a:rPr lang="fr-CA" sz="2400" kern="1200" dirty="0" err="1"/>
                        <a:t>Thessaloniciens</a:t>
                      </a:r>
                      <a:r>
                        <a:rPr lang="fr-CA" sz="2400" kern="1200" dirty="0"/>
                        <a:t> 4, 16-17)	</a:t>
                      </a:r>
                      <a:endParaRPr lang="fr-CA" sz="2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2400" kern="1200" dirty="0"/>
                        <a:t>Les anges rassemblent les élus</a:t>
                      </a:r>
                    </a:p>
                    <a:p>
                      <a:pPr marL="0" marR="0" indent="0" algn="l" defTabSz="914400" rtl="0" eaLnBrk="1" fontAlgn="auto" latinLnBrk="0" hangingPunct="1">
                        <a:lnSpc>
                          <a:spcPct val="100000"/>
                        </a:lnSpc>
                        <a:spcBef>
                          <a:spcPts val="0"/>
                        </a:spcBef>
                        <a:spcAft>
                          <a:spcPts val="0"/>
                        </a:spcAft>
                        <a:buClrTx/>
                        <a:buSzTx/>
                        <a:buFontTx/>
                        <a:buNone/>
                        <a:tabLst/>
                        <a:defRPr/>
                      </a:pPr>
                      <a:r>
                        <a:rPr lang="fr-CA" sz="2400" kern="1200" dirty="0"/>
                        <a:t>(Matthieu 24, 31)</a:t>
                      </a: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5"/>
                  </a:ext>
                </a:extLst>
              </a:tr>
              <a:tr h="1171642">
                <a:tc>
                  <a:txBody>
                    <a:bodyPr/>
                    <a:lstStyle/>
                    <a:p>
                      <a:r>
                        <a:rPr lang="fr-CA" sz="2400" kern="1200" dirty="0"/>
                        <a:t>Christ vient pour récompenser</a:t>
                      </a:r>
                    </a:p>
                    <a:p>
                      <a:r>
                        <a:rPr lang="fr-CA" sz="2400" kern="1200" dirty="0"/>
                        <a:t>(1 </a:t>
                      </a:r>
                      <a:r>
                        <a:rPr lang="fr-CA" sz="2400" kern="1200" dirty="0" err="1"/>
                        <a:t>Thessaloniciens</a:t>
                      </a:r>
                      <a:r>
                        <a:rPr lang="fr-CA" sz="2400" kern="1200" dirty="0"/>
                        <a:t> 4, 16-17)	</a:t>
                      </a:r>
                      <a:endParaRPr lang="fr-CA" sz="2400" b="0" dirty="0">
                        <a:latin typeface="+mn-lt"/>
                      </a:endParaRPr>
                    </a:p>
                  </a:txBody>
                  <a:tcPr/>
                </a:tc>
                <a:tc>
                  <a:txBody>
                    <a:bodyPr/>
                    <a:lstStyle/>
                    <a:p>
                      <a:r>
                        <a:rPr lang="fr-CA" sz="2400" kern="1200" dirty="0"/>
                        <a:t>Christ vient pour juger</a:t>
                      </a:r>
                    </a:p>
                    <a:p>
                      <a:pPr marL="0" marR="0" indent="0" algn="l" defTabSz="914400" rtl="0" eaLnBrk="1" fontAlgn="auto" latinLnBrk="0" hangingPunct="1">
                        <a:lnSpc>
                          <a:spcPct val="100000"/>
                        </a:lnSpc>
                        <a:spcBef>
                          <a:spcPts val="0"/>
                        </a:spcBef>
                        <a:spcAft>
                          <a:spcPts val="0"/>
                        </a:spcAft>
                        <a:buClrTx/>
                        <a:buSzTx/>
                        <a:buFontTx/>
                        <a:buNone/>
                        <a:tabLst/>
                        <a:defRPr/>
                      </a:pPr>
                      <a:r>
                        <a:rPr lang="fr-CA" sz="2400" kern="1200" dirty="0"/>
                        <a:t>(Matthieu 25, 31-46)</a:t>
                      </a:r>
                      <a:endParaRPr lang="fr-CA" sz="2400" b="0" kern="1200" dirty="0">
                        <a:solidFill>
                          <a:schemeClr val="dk1"/>
                        </a:solidFill>
                        <a:latin typeface="+mn-lt"/>
                        <a:ea typeface="+mn-ea"/>
                        <a:cs typeface="+mn-cs"/>
                      </a:endParaRPr>
                    </a:p>
                  </a:txBody>
                  <a:tcPr/>
                </a:tc>
                <a:extLst>
                  <a:ext uri="{0D108BD9-81ED-4DB2-BD59-A6C34878D82A}">
                    <a16:rowId xmlns:a16="http://schemas.microsoft.com/office/drawing/2014/main" val="10006"/>
                  </a:ext>
                </a:extLst>
              </a:tr>
              <a:tr h="999800">
                <a:tc>
                  <a:txBody>
                    <a:bodyPr/>
                    <a:lstStyle/>
                    <a:p>
                      <a:r>
                        <a:rPr lang="fr-CA" sz="2400" u="sng" kern="1200" dirty="0"/>
                        <a:t>Pas dans l'Ancien Testament</a:t>
                      </a:r>
                      <a:endParaRPr lang="fr-CA" sz="2400" u="none" kern="1200" dirty="0"/>
                    </a:p>
                    <a:p>
                      <a:r>
                        <a:rPr lang="fr-CA" sz="2400" b="0" i="0" u="sng" dirty="0">
                          <a:latin typeface="+mn-lt"/>
                        </a:rPr>
                        <a:t>(1 Corinthiens 15, 51)</a:t>
                      </a:r>
                    </a:p>
                  </a:txBody>
                  <a:tcPr/>
                </a:tc>
                <a:tc>
                  <a:txBody>
                    <a:bodyPr/>
                    <a:lstStyle/>
                    <a:p>
                      <a:r>
                        <a:rPr lang="fr-CA" sz="2400" u="sng" kern="1200" dirty="0"/>
                        <a:t>Prédit souvent dans l'A.T.</a:t>
                      </a:r>
                    </a:p>
                    <a:p>
                      <a:endParaRPr lang="fr-CA" sz="2400" b="1" i="1" u="sng" kern="1200" dirty="0">
                        <a:solidFill>
                          <a:schemeClr val="dk1"/>
                        </a:solidFill>
                        <a:latin typeface="+mn-lt"/>
                        <a:ea typeface="+mn-ea"/>
                        <a:cs typeface="+mn-cs"/>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TotalTime>
  <Words>1347</Words>
  <Application>Microsoft Office PowerPoint</Application>
  <PresentationFormat>Affichage à l'écran (4:3)</PresentationFormat>
  <Paragraphs>227</Paragraphs>
  <Slides>23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23</vt:i4>
      </vt:variant>
    </vt:vector>
  </HeadingPairs>
  <TitlesOfParts>
    <vt:vector size="27" baseType="lpstr">
      <vt:lpstr>Albertus MT</vt:lpstr>
      <vt:lpstr>Arial</vt:lpstr>
      <vt:lpstr>Calibri</vt:lpstr>
      <vt:lpstr>Office Theme</vt:lpstr>
      <vt:lpstr>L’ENLÈVEMENT</vt:lpstr>
      <vt:lpstr>L’enlèvement des rachetés</vt:lpstr>
      <vt:lpstr>L’enlèvement des rachetés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L’enlèvement des rachetés</vt:lpstr>
      <vt:lpstr>L’enlèvement des rachetés</vt:lpstr>
      <vt:lpstr>L’enlèvement des rachetés</vt:lpstr>
      <vt:lpstr>L’enlèvement des rachetés</vt:lpstr>
      <vt:lpstr>L’enlèvement des rachetés</vt:lpstr>
      <vt:lpstr>4. L'enlèvement</vt:lpstr>
      <vt:lpstr>L’enlèvement des rachetés</vt:lpstr>
      <vt:lpstr>L’enlèvement des rachetés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L’enlèvement</dc:title>
  <dc:creator>Mick</dc:creator>
  <cp:lastModifiedBy>Michaël Rochette</cp:lastModifiedBy>
  <cp:revision>23</cp:revision>
  <dcterms:created xsi:type="dcterms:W3CDTF">2017-06-10T01:34:57Z</dcterms:created>
  <dcterms:modified xsi:type="dcterms:W3CDTF">2020-01-18T21:20:36Z</dcterms:modified>
</cp:coreProperties>
</file>