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9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95" r:id="rId16"/>
    <p:sldId id="269" r:id="rId17"/>
    <p:sldId id="270"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88" d="100"/>
          <a:sy n="88" d="100"/>
        </p:scale>
        <p:origin x="120"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520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77FB0833-5AE5-49CE-AAE5-2AC5DCCE0564}" type="datetimeFigureOut">
              <a:rPr lang="fr-CA" smtClean="0"/>
              <a:t>2018-04-06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342157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262317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4653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339666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6697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378402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1223247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72053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407153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7FB0833-5AE5-49CE-AAE5-2AC5DCCE0564}" type="datetimeFigureOut">
              <a:rPr lang="fr-CA" smtClean="0"/>
              <a:t>2018-04-06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4273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7FB0833-5AE5-49CE-AAE5-2AC5DCCE0564}" type="datetimeFigureOut">
              <a:rPr lang="fr-CA" smtClean="0"/>
              <a:t>2018-04-06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23779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7FB0833-5AE5-49CE-AAE5-2AC5DCCE0564}" type="datetimeFigureOut">
              <a:rPr lang="fr-CA" smtClean="0"/>
              <a:t>2018-04-06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351683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7FB0833-5AE5-49CE-AAE5-2AC5DCCE0564}" type="datetimeFigureOut">
              <a:rPr lang="fr-CA" smtClean="0"/>
              <a:t>2018-04-06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268702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0833-5AE5-49CE-AAE5-2AC5DCCE0564}" type="datetimeFigureOut">
              <a:rPr lang="fr-CA" smtClean="0"/>
              <a:t>2018-04-06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419480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7FB0833-5AE5-49CE-AAE5-2AC5DCCE0564}" type="datetimeFigureOut">
              <a:rPr lang="fr-CA" smtClean="0"/>
              <a:t>2018-04-06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270828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7FB0833-5AE5-49CE-AAE5-2AC5DCCE0564}" type="datetimeFigureOut">
              <a:rPr lang="fr-CA" smtClean="0"/>
              <a:t>2018-04-06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932C453-9F20-4F0F-B046-9A11C1EF4168}" type="slidenum">
              <a:rPr lang="fr-CA" smtClean="0"/>
              <a:t>‹N°›</a:t>
            </a:fld>
            <a:endParaRPr lang="fr-CA"/>
          </a:p>
        </p:txBody>
      </p:sp>
    </p:spTree>
    <p:extLst>
      <p:ext uri="{BB962C8B-B14F-4D97-AF65-F5344CB8AC3E}">
        <p14:creationId xmlns:p14="http://schemas.microsoft.com/office/powerpoint/2010/main" val="47399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7FB0833-5AE5-49CE-AAE5-2AC5DCCE0564}" type="datetimeFigureOut">
              <a:rPr lang="fr-CA" smtClean="0"/>
              <a:t>2018-04-06</a:t>
            </a:fld>
            <a:endParaRPr lang="fr-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932C453-9F20-4F0F-B046-9A11C1EF4168}" type="slidenum">
              <a:rPr lang="fr-CA" smtClean="0"/>
              <a:t>‹N°›</a:t>
            </a:fld>
            <a:endParaRPr lang="fr-CA"/>
          </a:p>
        </p:txBody>
      </p:sp>
    </p:spTree>
    <p:extLst>
      <p:ext uri="{BB962C8B-B14F-4D97-AF65-F5344CB8AC3E}">
        <p14:creationId xmlns:p14="http://schemas.microsoft.com/office/powerpoint/2010/main" val="24209292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Rectangle 3"/>
          <p:cNvSpPr/>
          <p:nvPr/>
        </p:nvSpPr>
        <p:spPr>
          <a:xfrm>
            <a:off x="1857022" y="1192964"/>
            <a:ext cx="8717450" cy="3200876"/>
          </a:xfrm>
          <a:prstGeom prst="rect">
            <a:avLst/>
          </a:prstGeom>
          <a:noFill/>
          <a:effectLst>
            <a:softEdge rad="177800"/>
          </a:effectLst>
        </p:spPr>
        <p:txBody>
          <a:bodyPr wrap="none" lIns="91440" tIns="45720" rIns="91440" bIns="45720">
            <a:spAutoFit/>
          </a:bodyPr>
          <a:lstStyle/>
          <a:p>
            <a:pPr algn="ctr"/>
            <a:r>
              <a:rPr lang="fr-FR" sz="5400" b="1" cap="none" spc="50" dirty="0" smtClean="0">
                <a:ln w="0"/>
                <a:solidFill>
                  <a:schemeClr val="bg2"/>
                </a:solidFill>
                <a:effectLst>
                  <a:innerShdw blurRad="63500" dist="50800" dir="13500000">
                    <a:srgbClr val="000000">
                      <a:alpha val="50000"/>
                    </a:srgbClr>
                  </a:innerShdw>
                </a:effectLst>
              </a:rPr>
              <a:t>178</a:t>
            </a:r>
          </a:p>
          <a:p>
            <a:pPr algn="ctr"/>
            <a:r>
              <a:rPr lang="fr-FR" sz="5400" b="1" spc="50" dirty="0" smtClean="0">
                <a:ln w="0"/>
                <a:solidFill>
                  <a:schemeClr val="bg2"/>
                </a:solidFill>
                <a:effectLst>
                  <a:innerShdw blurRad="63500" dist="50800" dir="13500000">
                    <a:srgbClr val="000000">
                      <a:alpha val="50000"/>
                    </a:srgbClr>
                  </a:innerShdw>
                </a:effectLst>
              </a:rPr>
              <a:t>PROPHÉTIES ACCOMPLIES</a:t>
            </a:r>
          </a:p>
          <a:p>
            <a:pPr algn="ctr"/>
            <a:r>
              <a:rPr lang="fr-FR" sz="5400" b="1" cap="none" spc="50" dirty="0" smtClean="0">
                <a:ln w="0"/>
                <a:solidFill>
                  <a:schemeClr val="bg2"/>
                </a:solidFill>
                <a:effectLst>
                  <a:innerShdw blurRad="63500" dist="50800" dir="13500000">
                    <a:srgbClr val="000000">
                      <a:alpha val="50000"/>
                    </a:srgbClr>
                  </a:innerShdw>
                </a:effectLst>
              </a:rPr>
              <a:t>LES DERNIERS JOURS</a:t>
            </a:r>
          </a:p>
          <a:p>
            <a:pPr algn="ctr"/>
            <a:r>
              <a:rPr lang="fr-FR" sz="4000" b="1" cap="none" spc="50" dirty="0" smtClean="0">
                <a:ln w="0"/>
                <a:solidFill>
                  <a:schemeClr val="bg2"/>
                </a:solidFill>
                <a:effectLst>
                  <a:innerShdw blurRad="63500" dist="50800" dir="13500000">
                    <a:srgbClr val="000000">
                      <a:alpha val="50000"/>
                    </a:srgbClr>
                  </a:innerShdw>
                </a:effectLst>
              </a:rPr>
              <a:t>(NOS JOURS)</a:t>
            </a:r>
            <a:endParaRPr lang="fr-FR" sz="40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62529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372442681"/>
              </p:ext>
            </p:extLst>
          </p:nvPr>
        </p:nvGraphicFramePr>
        <p:xfrm>
          <a:off x="0" y="0"/>
          <a:ext cx="12192002" cy="6847114"/>
        </p:xfrm>
        <a:graphic>
          <a:graphicData uri="http://schemas.openxmlformats.org/drawingml/2006/table">
            <a:tbl>
              <a:tblPr firstRow="1" bandRow="1">
                <a:tableStyleId>{5C22544A-7EE6-4342-B048-85BDC9FD1C3A}</a:tableStyleId>
              </a:tblPr>
              <a:tblGrid>
                <a:gridCol w="903514"/>
                <a:gridCol w="4680857"/>
                <a:gridCol w="1719943"/>
                <a:gridCol w="4887688"/>
              </a:tblGrid>
              <a:tr h="80631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97018">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P41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Vignes plantées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Amos 9.14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Depuis la fin du 19</a:t>
                      </a:r>
                      <a:r>
                        <a:rPr lang="fr-CA" sz="2200" baseline="30000">
                          <a:effectLst/>
                          <a:latin typeface="Arial Narrow" panose="020B0506020202030204" pitchFamily="34" charset="0"/>
                          <a:ea typeface="Times New Roman" panose="02020603050405020304" pitchFamily="18" charset="0"/>
                        </a:rPr>
                        <a:t>e</a:t>
                      </a:r>
                      <a:r>
                        <a:rPr lang="fr-CA" sz="2200">
                          <a:effectLst/>
                          <a:latin typeface="Arial Narrow" panose="020B0506020202030204" pitchFamily="34" charset="0"/>
                          <a:ea typeface="Times New Roman" panose="02020603050405020304" pitchFamily="18" charset="0"/>
                        </a:rPr>
                        <a:t> siècle, vignes de renommé mondial sont rétablis après la destruction islamique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5121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P42</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Vignes étrangers replantés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17.10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1882 à aujourd’hui, établissement de l’industrie de vin avec des raisins de France, Allemagne, Croatie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24724">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P43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Jardins de fruit</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Amos 9.14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1882 à aujourd’hui : Développement de l’agriculture très étendue avec fruits citriques, exotiques, etc.</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99167">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P44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Transformation du désert en terre fertile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36.34,35; Ps 107.35-38</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 à aujourd’hui : Reforestation avec 230 millions d’arbres, développement de l’agriculture la plus moderne, production de 1,4 milliard de fleurs chaque année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26719">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P45</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Naissance de l’État d’Israël</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66.8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14 mai 1948</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725443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403522187"/>
              </p:ext>
            </p:extLst>
          </p:nvPr>
        </p:nvGraphicFramePr>
        <p:xfrm>
          <a:off x="0" y="10886"/>
          <a:ext cx="12192002" cy="6847113"/>
        </p:xfrm>
        <a:graphic>
          <a:graphicData uri="http://schemas.openxmlformats.org/drawingml/2006/table">
            <a:tbl>
              <a:tblPr firstRow="1" bandRow="1">
                <a:tableStyleId>{5C22544A-7EE6-4342-B048-85BDC9FD1C3A}</a:tableStyleId>
              </a:tblPr>
              <a:tblGrid>
                <a:gridCol w="903514"/>
                <a:gridCol w="4680857"/>
                <a:gridCol w="1719943"/>
                <a:gridCol w="4887688"/>
              </a:tblGrid>
              <a:tr h="82338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222360">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P46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Établissement de l’État au milieu de conflit militaire douloureux</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66.8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Guerre dans le pays de déc. 1947 à juillet 1949; guerre totale 15 mai au juillet 1949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7559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P47</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But de l’ennemi : Destruction totale d’Israël</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83.1-4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Trois guerres totales contre Israël : 1948/1949, 1967, 1973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50652">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P48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Confédération/Ligue des ennemis d’Israël</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83.5</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Ligue arabe fondée 22 mars 1945</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24554">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P49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Membres de la confédération : Édom, Moab, Ammon</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83.6,7</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Jordanie : membre fondateur de la Ligue d‘arabes depuis 1945</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50572">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Membres de la confédération, les Ismaélites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83.6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Saudi</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Arabia</a:t>
                      </a:r>
                      <a:r>
                        <a:rPr lang="fr-CA" sz="2200" dirty="0">
                          <a:effectLst/>
                          <a:latin typeface="Arial Narrow" panose="020B0506020202030204" pitchFamily="34" charset="0"/>
                          <a:ea typeface="Times New Roman" panose="02020603050405020304" pitchFamily="18" charset="0"/>
                        </a:rPr>
                        <a:t>/ Yémen nord : membres fondateurs de la Ligue arabe depuis 1945</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79014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574254807"/>
              </p:ext>
            </p:extLst>
          </p:nvPr>
        </p:nvGraphicFramePr>
        <p:xfrm>
          <a:off x="0" y="21772"/>
          <a:ext cx="12192002" cy="6836228"/>
        </p:xfrm>
        <a:graphic>
          <a:graphicData uri="http://schemas.openxmlformats.org/drawingml/2006/table">
            <a:tbl>
              <a:tblPr firstRow="1" bandRow="1">
                <a:tableStyleId>{5C22544A-7EE6-4342-B048-85BDC9FD1C3A}</a:tableStyleId>
              </a:tblPr>
              <a:tblGrid>
                <a:gridCol w="903514"/>
                <a:gridCol w="4680857"/>
                <a:gridCol w="1719943"/>
                <a:gridCol w="4887688"/>
              </a:tblGrid>
              <a:tr h="90351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222360">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P51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Membre de la confédération, les Hagaréniens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83.6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La Syrie : membre fondateur de la Ligue arabe depuis 1945</a:t>
                      </a:r>
                    </a:p>
                  </a:txBody>
                  <a:tcPr marL="68580" marR="68580" marT="0" marB="0">
                    <a:solidFill>
                      <a:schemeClr val="accent1">
                        <a:lumMod val="20000"/>
                        <a:lumOff val="80000"/>
                      </a:schemeClr>
                    </a:solidFill>
                  </a:tcPr>
                </a:tc>
              </a:tr>
              <a:tr h="117559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P52</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Membre de la confédération, </a:t>
                      </a:r>
                      <a:r>
                        <a:rPr lang="fr-CA" sz="2200" dirty="0" err="1">
                          <a:effectLst/>
                          <a:latin typeface="Arial Narrow" panose="020B0506020202030204" pitchFamily="34" charset="0"/>
                          <a:ea typeface="Times New Roman" panose="02020603050405020304" pitchFamily="18" charset="0"/>
                        </a:rPr>
                        <a:t>Guebel</a:t>
                      </a:r>
                      <a:r>
                        <a:rPr lang="fr-CA" sz="2200" dirty="0">
                          <a:effectLst/>
                          <a:latin typeface="Arial Narrow" panose="020B0506020202030204" pitchFamily="34" charset="0"/>
                          <a:ea typeface="Times New Roman" panose="02020603050405020304" pitchFamily="18" charset="0"/>
                        </a:rPr>
                        <a:t> et Tyr</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83.7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Liban : membre fondateur de la Ligue arabe depuis 1945</a:t>
                      </a:r>
                    </a:p>
                  </a:txBody>
                  <a:tcPr marL="68580" marR="68580" marT="0" marB="0">
                    <a:solidFill>
                      <a:schemeClr val="accent1">
                        <a:lumMod val="20000"/>
                        <a:lumOff val="80000"/>
                      </a:schemeClr>
                    </a:solidFill>
                  </a:tcPr>
                </a:tc>
              </a:tr>
              <a:tr h="1250652">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Membre de la confédération, </a:t>
                      </a:r>
                      <a:r>
                        <a:rPr lang="fr-CA" sz="2200" dirty="0" err="1">
                          <a:effectLst/>
                          <a:latin typeface="Arial Narrow" panose="020B0506020202030204" pitchFamily="34" charset="0"/>
                          <a:ea typeface="Times New Roman" panose="02020603050405020304" pitchFamily="18" charset="0"/>
                        </a:rPr>
                        <a:t>Amalek</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83.7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Égypte : membre fondateur de la Ligue arabe depuis 1945</a:t>
                      </a:r>
                    </a:p>
                  </a:txBody>
                  <a:tcPr marL="68580" marR="68580" marT="0" marB="0">
                    <a:solidFill>
                      <a:schemeClr val="accent1">
                        <a:lumMod val="20000"/>
                        <a:lumOff val="80000"/>
                      </a:schemeClr>
                    </a:solidFill>
                  </a:tcPr>
                </a:tc>
              </a:tr>
              <a:tr h="1224554">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Membre de la confédération, les Philistins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83.7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Palestiniens : membre de la Ligue arabe depuis 1976 (via le PLO)</a:t>
                      </a:r>
                    </a:p>
                  </a:txBody>
                  <a:tcPr marL="68580" marR="68580" marT="0" marB="0">
                    <a:solidFill>
                      <a:schemeClr val="accent1">
                        <a:lumMod val="20000"/>
                        <a:lumOff val="80000"/>
                      </a:schemeClr>
                    </a:solidFill>
                  </a:tcPr>
                </a:tc>
              </a:tr>
              <a:tr h="1059557">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Membre de la confédération, Assur (Assyrie)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83.8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Iraque</a:t>
                      </a:r>
                      <a:r>
                        <a:rPr lang="fr-CA" sz="2200" dirty="0">
                          <a:effectLst/>
                          <a:latin typeface="Arial Narrow" panose="020B0506020202030204" pitchFamily="34" charset="0"/>
                          <a:ea typeface="Times New Roman" panose="02020603050405020304" pitchFamily="18" charset="0"/>
                        </a:rPr>
                        <a:t>, membre fondateur de la Ligue arabe depuis 1945</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828880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656984124"/>
              </p:ext>
            </p:extLst>
          </p:nvPr>
        </p:nvGraphicFramePr>
        <p:xfrm>
          <a:off x="0" y="-10886"/>
          <a:ext cx="12192002" cy="6868887"/>
        </p:xfrm>
        <a:graphic>
          <a:graphicData uri="http://schemas.openxmlformats.org/drawingml/2006/table">
            <a:tbl>
              <a:tblPr firstRow="1" bandRow="1">
                <a:tableStyleId>{5C22544A-7EE6-4342-B048-85BDC9FD1C3A}</a:tableStyleId>
              </a:tblPr>
              <a:tblGrid>
                <a:gridCol w="903514"/>
                <a:gridCol w="4680857"/>
                <a:gridCol w="1719943"/>
                <a:gridCol w="4887688"/>
              </a:tblGrid>
              <a:tr h="810250">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79656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P56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Assur (Assyrie) se joint aux enfants de Lot</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83.8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Iraque se joint à Jordanie dans la guerre de 1948-1949, aussi en 1967</a:t>
                      </a:r>
                    </a:p>
                  </a:txBody>
                  <a:tcPr marL="68580" marR="68580" marT="0" marB="0">
                    <a:solidFill>
                      <a:schemeClr val="accent1">
                        <a:lumMod val="20000"/>
                        <a:lumOff val="80000"/>
                      </a:schemeClr>
                    </a:solidFill>
                  </a:tcPr>
                </a:tc>
              </a:tr>
              <a:tr h="1156838">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Le sort du Temple du Mont Sion est renversé</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126.1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Reprise du Temple Mont Sion lors de la guerre de 6 jours. Juin 1967</a:t>
                      </a:r>
                    </a:p>
                  </a:txBody>
                  <a:tcPr marL="68580" marR="68580" marT="0" marB="0">
                    <a:solidFill>
                      <a:schemeClr val="accent1">
                        <a:lumMod val="20000"/>
                        <a:lumOff val="80000"/>
                      </a:schemeClr>
                    </a:solidFill>
                  </a:tcPr>
                </a:tc>
              </a:tr>
              <a:tr h="1768000">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Alors on disait parmi les nations:</a:t>
                      </a:r>
                      <a:br>
                        <a:rPr lang="fr-CA" sz="2200" dirty="0">
                          <a:effectLst/>
                          <a:latin typeface="Arial Narrow" panose="020B0506020202030204" pitchFamily="34" charset="0"/>
                          <a:ea typeface="Times New Roman" panose="02020603050405020304" pitchFamily="18" charset="0"/>
                        </a:rPr>
                      </a:br>
                      <a:r>
                        <a:rPr lang="fr-CA" sz="2200" dirty="0">
                          <a:effectLst/>
                          <a:latin typeface="Arial Narrow" panose="020B0506020202030204" pitchFamily="34" charset="0"/>
                          <a:ea typeface="Times New Roman" panose="02020603050405020304" pitchFamily="18" charset="0"/>
                        </a:rPr>
                        <a:t>L’Éternel a fait pour eux de grandes choses!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126.1b</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Des millions à travers le monde ont reconnu l’intervention de Dieu dans la guerre de 6 jours, juin 1967.  La puissance supérieure a été battue sur les 3 fronts dans seulement 6 jours.</a:t>
                      </a:r>
                    </a:p>
                  </a:txBody>
                  <a:tcPr marL="68580" marR="68580" marT="0" marB="0">
                    <a:solidFill>
                      <a:schemeClr val="accent1">
                        <a:lumMod val="20000"/>
                        <a:lumOff val="80000"/>
                      </a:schemeClr>
                    </a:solidFill>
                  </a:tcPr>
                </a:tc>
              </a:tr>
              <a:tr h="1205020">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P59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Alors notre bouche était remplie de cris de joie, et notre langue de chants d’allégresse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126. 1-3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La joie indescriptible et l’euphorie en Israël, juin 1967</a:t>
                      </a:r>
                    </a:p>
                  </a:txBody>
                  <a:tcPr marL="68580" marR="68580" marT="0" marB="0">
                    <a:solidFill>
                      <a:schemeClr val="accent1">
                        <a:lumMod val="20000"/>
                        <a:lumOff val="80000"/>
                      </a:schemeClr>
                    </a:solidFill>
                  </a:tcPr>
                </a:tc>
              </a:tr>
              <a:tr h="1132218">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P60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Reconnaissance en Israël : « L’</a:t>
                      </a:r>
                      <a:r>
                        <a:rPr lang="fr-CA" sz="2200" dirty="0" err="1">
                          <a:effectLst/>
                          <a:latin typeface="Arial Narrow" panose="020B0506020202030204" pitchFamily="34" charset="0"/>
                          <a:ea typeface="Times New Roman" panose="02020603050405020304" pitchFamily="18" charset="0"/>
                        </a:rPr>
                        <a:t>Eternel</a:t>
                      </a:r>
                      <a:r>
                        <a:rPr lang="fr-CA" sz="2200" dirty="0">
                          <a:effectLst/>
                          <a:latin typeface="Arial Narrow" panose="020B0506020202030204" pitchFamily="34" charset="0"/>
                          <a:ea typeface="Times New Roman" panose="02020603050405020304" pitchFamily="18" charset="0"/>
                        </a:rPr>
                        <a:t> a fait pour nous de grandes choses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126.3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Des Israélites sans nombre ont reconnu l’aide de Dieu dans la guerre de 6 jours en 1967</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680636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189066300"/>
              </p:ext>
            </p:extLst>
          </p:nvPr>
        </p:nvGraphicFramePr>
        <p:xfrm>
          <a:off x="-1" y="0"/>
          <a:ext cx="12192002" cy="6858000"/>
        </p:xfrm>
        <a:graphic>
          <a:graphicData uri="http://schemas.openxmlformats.org/drawingml/2006/table">
            <a:tbl>
              <a:tblPr firstRow="1" bandRow="1">
                <a:tableStyleId>{5C22544A-7EE6-4342-B048-85BDC9FD1C3A}</a:tableStyleId>
              </a:tblPr>
              <a:tblGrid>
                <a:gridCol w="903514"/>
                <a:gridCol w="4680857"/>
                <a:gridCol w="1719943"/>
                <a:gridCol w="4887688"/>
              </a:tblGrid>
              <a:tr h="1371853">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405055">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P61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L’empire romain renaît</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Apoc. 17.8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L’Europe s’unit de nouveau comme une grande puissance (1957 à aujourd’hui)</a:t>
                      </a:r>
                    </a:p>
                  </a:txBody>
                  <a:tcPr marL="68580" marR="68580" marT="0" marB="0">
                    <a:solidFill>
                      <a:schemeClr val="accent1">
                        <a:lumMod val="20000"/>
                        <a:lumOff val="80000"/>
                      </a:schemeClr>
                    </a:solidFill>
                  </a:tcPr>
                </a:tc>
              </a:tr>
              <a:tr h="2040546">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P62</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L’empire romain doit monter de l’abîme/la place des morts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Apoc</a:t>
                      </a:r>
                      <a:r>
                        <a:rPr lang="fr-CA" sz="2200" dirty="0">
                          <a:effectLst/>
                          <a:latin typeface="Arial Narrow" panose="020B0506020202030204" pitchFamily="34" charset="0"/>
                          <a:ea typeface="Times New Roman" panose="02020603050405020304" pitchFamily="18" charset="0"/>
                        </a:rPr>
                        <a:t>. 17.8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L’Europe s’unit directement après la catastrophe de la 2</a:t>
                      </a:r>
                      <a:r>
                        <a:rPr lang="fr-CA" sz="2200" baseline="30000" dirty="0">
                          <a:effectLst/>
                          <a:latin typeface="Arial Narrow" panose="020B0506020202030204" pitchFamily="34" charset="0"/>
                          <a:ea typeface="Times New Roman" panose="02020603050405020304" pitchFamily="18" charset="0"/>
                        </a:rPr>
                        <a:t>e</a:t>
                      </a:r>
                      <a:r>
                        <a:rPr lang="fr-CA" sz="2200" dirty="0">
                          <a:effectLst/>
                          <a:latin typeface="Arial Narrow" panose="020B0506020202030204" pitchFamily="34" charset="0"/>
                          <a:ea typeface="Times New Roman" panose="02020603050405020304" pitchFamily="18" charset="0"/>
                        </a:rPr>
                        <a:t> guerre mondiale avec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70 million de morts</a:t>
                      </a:r>
                    </a:p>
                  </a:txBody>
                  <a:tcPr marL="68580" marR="68580" marT="0" marB="0">
                    <a:solidFill>
                      <a:schemeClr val="accent1">
                        <a:lumMod val="20000"/>
                        <a:lumOff val="80000"/>
                      </a:schemeClr>
                    </a:solidFill>
                  </a:tcPr>
                </a:tc>
              </a:tr>
              <a:tr h="2040546">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P63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Partition du pays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Joël 3.2-3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Partition de Palestine par la Bretagne en 1921 : par Nations Unies en 1947</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26813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900244193"/>
              </p:ext>
            </p:extLst>
          </p:nvPr>
        </p:nvGraphicFramePr>
        <p:xfrm>
          <a:off x="-1" y="1"/>
          <a:ext cx="12192002" cy="6933770"/>
        </p:xfrm>
        <a:graphic>
          <a:graphicData uri="http://schemas.openxmlformats.org/drawingml/2006/table">
            <a:tbl>
              <a:tblPr firstRow="1" bandRow="1">
                <a:tableStyleId>{5C22544A-7EE6-4342-B048-85BDC9FD1C3A}</a:tableStyleId>
              </a:tblPr>
              <a:tblGrid>
                <a:gridCol w="903514"/>
                <a:gridCol w="4680857"/>
                <a:gridCol w="1719943"/>
                <a:gridCol w="4887688"/>
              </a:tblGrid>
              <a:tr h="936932">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2666238">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P64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Hostilité perpétuelle des pays autour</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Résistance arabe depuis 1882</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1921 : Transjordanie = « </a:t>
                      </a:r>
                      <a:r>
                        <a:rPr lang="fr-CA" sz="2200" dirty="0" err="1">
                          <a:effectLst/>
                          <a:latin typeface="Arial Narrow" panose="020B0506020202030204" pitchFamily="34" charset="0"/>
                          <a:ea typeface="Times New Roman" panose="02020603050405020304" pitchFamily="18" charset="0"/>
                        </a:rPr>
                        <a:t>judenrein</a:t>
                      </a:r>
                      <a:r>
                        <a:rPr lang="fr-CA" sz="2200" dirty="0">
                          <a:effectLst/>
                          <a:latin typeface="Arial Narrow" panose="020B0506020202030204" pitchFamily="34" charset="0"/>
                          <a:ea typeface="Times New Roman" panose="02020603050405020304" pitchFamily="18" charset="0"/>
                        </a:rPr>
                        <a:t> » (aucun Juif)</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1939 à 1947 : réduction drastique d’immigration juive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3 essais d’effacer Israël (1947-1949; 1967; 1973) par nations autour</a:t>
                      </a:r>
                    </a:p>
                  </a:txBody>
                  <a:tcPr marL="68580" marR="68580" marT="0" marB="0">
                    <a:solidFill>
                      <a:schemeClr val="accent1">
                        <a:lumMod val="20000"/>
                        <a:lumOff val="80000"/>
                      </a:schemeClr>
                    </a:solidFill>
                  </a:tcPr>
                </a:tc>
              </a:tr>
              <a:tr h="3330600">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P65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Israélites subissent l’épée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Depuis 1921 : Transjordanie fermée comme refuge pour Juifs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1930’s : Réduction d’immigration en Palestine dû la pression arabe sur les Britanniques (subissent l’épée des Nazis)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Amin </a:t>
                      </a:r>
                      <a:r>
                        <a:rPr lang="fr-CA" sz="2200" dirty="0" err="1">
                          <a:effectLst/>
                          <a:latin typeface="Arial Narrow" panose="020B0506020202030204" pitchFamily="34" charset="0"/>
                          <a:ea typeface="Times New Roman" panose="02020603050405020304" pitchFamily="18" charset="0"/>
                        </a:rPr>
                        <a:t>Haj</a:t>
                      </a:r>
                      <a:r>
                        <a:rPr lang="fr-CA" sz="2200" dirty="0">
                          <a:effectLst/>
                          <a:latin typeface="Arial Narrow" panose="020B0506020202030204" pitchFamily="34" charset="0"/>
                          <a:ea typeface="Times New Roman" panose="02020603050405020304" pitchFamily="18" charset="0"/>
                        </a:rPr>
                        <a:t> al-Husseini, Mufti de Jérusalem, allié avec Hitler</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Subissent violence militaire britannique contre immigrants « illégaux ».</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4292817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441054244"/>
              </p:ext>
            </p:extLst>
          </p:nvPr>
        </p:nvGraphicFramePr>
        <p:xfrm>
          <a:off x="-2" y="0"/>
          <a:ext cx="12192002" cy="6858001"/>
        </p:xfrm>
        <a:graphic>
          <a:graphicData uri="http://schemas.openxmlformats.org/drawingml/2006/table">
            <a:tbl>
              <a:tblPr firstRow="1" bandRow="1">
                <a:tableStyleId>{5C22544A-7EE6-4342-B048-85BDC9FD1C3A}</a:tableStyleId>
              </a:tblPr>
              <a:tblGrid>
                <a:gridCol w="903514"/>
                <a:gridCol w="4680857"/>
                <a:gridCol w="1719943"/>
                <a:gridCol w="4887688"/>
              </a:tblGrid>
              <a:tr h="1025298">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95344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P66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Catastrophe pour Juifs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Nazis en Europe tuent 6 million de Juifs (1938-1945)</a:t>
                      </a:r>
                    </a:p>
                  </a:txBody>
                  <a:tcPr marL="68580" marR="68580" marT="0" marB="0">
                    <a:solidFill>
                      <a:schemeClr val="accent1">
                        <a:lumMod val="20000"/>
                        <a:lumOff val="80000"/>
                      </a:schemeClr>
                    </a:solidFill>
                  </a:tcPr>
                </a:tc>
              </a:tr>
              <a:tr h="134654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P67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Israélites abandonnés par </a:t>
                      </a:r>
                      <a:r>
                        <a:rPr lang="fr-CA" sz="2200" dirty="0" err="1">
                          <a:effectLst/>
                          <a:latin typeface="Arial Narrow" panose="020B0506020202030204" pitchFamily="34" charset="0"/>
                          <a:ea typeface="Times New Roman" panose="02020603050405020304" pitchFamily="18" charset="0"/>
                        </a:rPr>
                        <a:t>Edom</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Séir</a:t>
                      </a:r>
                      <a:r>
                        <a:rPr lang="fr-CA" sz="2200" dirty="0">
                          <a:effectLst/>
                          <a:latin typeface="Arial Narrow" panose="020B0506020202030204" pitchFamily="34" charset="0"/>
                          <a:ea typeface="Times New Roman" panose="02020603050405020304" pitchFamily="18" charset="0"/>
                        </a:rPr>
                        <a:t>) lors des derniers jours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 jour de leur détresse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35.5; </a:t>
                      </a:r>
                      <a:r>
                        <a:rPr lang="fr-CA" sz="2200" dirty="0" err="1">
                          <a:effectLst/>
                          <a:latin typeface="Arial Narrow" panose="020B0506020202030204" pitchFamily="34" charset="0"/>
                          <a:ea typeface="Times New Roman" panose="02020603050405020304" pitchFamily="18" charset="0"/>
                        </a:rPr>
                        <a:t>Deut</a:t>
                      </a:r>
                      <a:r>
                        <a:rPr lang="fr-CA" sz="2200" dirty="0">
                          <a:effectLst/>
                          <a:latin typeface="Arial Narrow" panose="020B0506020202030204" pitchFamily="34" charset="0"/>
                          <a:ea typeface="Times New Roman" panose="02020603050405020304" pitchFamily="18" charset="0"/>
                        </a:rPr>
                        <a:t>. 4.30; 31.29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Réduction d’immigration et déportation au moment exacte de l’annihilation de Juifs par les Nazis (1938-1945)</a:t>
                      </a:r>
                    </a:p>
                  </a:txBody>
                  <a:tcPr marL="68580" marR="68580" marT="0" marB="0">
                    <a:solidFill>
                      <a:schemeClr val="accent1">
                        <a:lumMod val="20000"/>
                        <a:lumOff val="80000"/>
                      </a:schemeClr>
                    </a:solidFill>
                  </a:tcPr>
                </a:tc>
              </a:tr>
              <a:tr h="119079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P68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Miracles de guerre par la présence de Dieu</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35.10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Malgré le manque d’armes, Israël est victorieuse sur 9 armées arabes (1948-1948</a:t>
                      </a:r>
                    </a:p>
                  </a:txBody>
                  <a:tcPr marL="68580" marR="68580" marT="0" marB="0">
                    <a:solidFill>
                      <a:schemeClr val="accent1">
                        <a:lumMod val="20000"/>
                        <a:lumOff val="80000"/>
                      </a:schemeClr>
                    </a:solidFill>
                  </a:tcPr>
                </a:tc>
              </a:tr>
              <a:tr h="2341918">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P69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L’envie pour les terres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35.11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Guerres contre Israël (1947-1949; 1967; 1973) = expression d’envie pour le pays d’Israël à cause de la doctrine islamique de Dar </a:t>
                      </a:r>
                      <a:r>
                        <a:rPr lang="fr-CA" sz="2200" dirty="0" err="1">
                          <a:effectLst/>
                          <a:latin typeface="Arial Narrow" panose="020B0506020202030204" pitchFamily="34" charset="0"/>
                          <a:ea typeface="Times New Roman" panose="02020603050405020304" pitchFamily="18" charset="0"/>
                        </a:rPr>
                        <a:t>ul</a:t>
                      </a:r>
                      <a:r>
                        <a:rPr lang="fr-CA" sz="2200" dirty="0">
                          <a:effectLst/>
                          <a:latin typeface="Arial Narrow" panose="020B0506020202030204" pitchFamily="34" charset="0"/>
                          <a:ea typeface="Times New Roman" panose="02020603050405020304" pitchFamily="18" charset="0"/>
                        </a:rPr>
                        <a:t>-Islam. (occupé au passé par Islam donc toujours à Islam)</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270503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531347895"/>
              </p:ext>
            </p:extLst>
          </p:nvPr>
        </p:nvGraphicFramePr>
        <p:xfrm>
          <a:off x="0" y="0"/>
          <a:ext cx="12192001" cy="6858000"/>
        </p:xfrm>
        <a:graphic>
          <a:graphicData uri="http://schemas.openxmlformats.org/drawingml/2006/table">
            <a:tbl>
              <a:tblPr firstRow="1" bandRow="1">
                <a:tableStyleId>{5C22544A-7EE6-4342-B048-85BDC9FD1C3A}</a:tableStyleId>
              </a:tblPr>
              <a:tblGrid>
                <a:gridCol w="903514"/>
                <a:gridCol w="4680857"/>
                <a:gridCol w="1719942"/>
                <a:gridCol w="4887688"/>
              </a:tblGrid>
              <a:tr h="1092049">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576595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Colère et fureur contre 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35.11; 36.1-3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Nov. 1947 : le monde arabe en colère contre résolution des Nations Unies en faveur d’Israël, guerre totale, comme dans le passé.</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Assam </a:t>
                      </a:r>
                      <a:r>
                        <a:rPr lang="fr-CA" sz="2200" dirty="0" err="1">
                          <a:effectLst/>
                          <a:latin typeface="Arial Narrow" panose="020B0506020202030204" pitchFamily="34" charset="0"/>
                          <a:ea typeface="Times New Roman" panose="02020603050405020304" pitchFamily="18" charset="0"/>
                        </a:rPr>
                        <a:t>Pasha</a:t>
                      </a:r>
                      <a:r>
                        <a:rPr lang="fr-CA" sz="2200" dirty="0">
                          <a:effectLst/>
                          <a:latin typeface="Arial Narrow" panose="020B0506020202030204" pitchFamily="34" charset="0"/>
                          <a:ea typeface="Times New Roman" panose="02020603050405020304" pitchFamily="18" charset="0"/>
                        </a:rPr>
                        <a:t>, secrétaire-général de la Ligue Arabe (15 mai 1948) « Ce sera une guerre d’extermination et un immense bain de sang semblable aux massacres mongoles et les croisades. »</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Déclaration par un représentant arabe aux Nations Unies suivant la résolution à la fin de nov. 1947 : « Toute ligne tirée par les NU ne sera qu’une ligne de sang et de feu.</a:t>
                      </a:r>
                    </a:p>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Matiel</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Mughannam</a:t>
                      </a:r>
                      <a:r>
                        <a:rPr lang="fr-CA" sz="2200" dirty="0">
                          <a:effectLst/>
                          <a:latin typeface="Arial Narrow" panose="020B0506020202030204" pitchFamily="34" charset="0"/>
                          <a:ea typeface="Times New Roman" panose="02020603050405020304" pitchFamily="18" charset="0"/>
                        </a:rPr>
                        <a:t> : « Un État Juif n’a aucune chance de survivre maintenant que la « guerre sainte » a été déclarée.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Tous les Juifs seront enfin massacrés »</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729843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946813085"/>
              </p:ext>
            </p:extLst>
          </p:nvPr>
        </p:nvGraphicFramePr>
        <p:xfrm>
          <a:off x="-1" y="0"/>
          <a:ext cx="12192003" cy="6858000"/>
        </p:xfrm>
        <a:graphic>
          <a:graphicData uri="http://schemas.openxmlformats.org/drawingml/2006/table">
            <a:tbl>
              <a:tblPr firstRow="1" bandRow="1">
                <a:tableStyleId>{5C22544A-7EE6-4342-B048-85BDC9FD1C3A}</a:tableStyleId>
              </a:tblPr>
              <a:tblGrid>
                <a:gridCol w="903515"/>
                <a:gridCol w="4680857"/>
                <a:gridCol w="1719943"/>
                <a:gridCol w="4887688"/>
              </a:tblGrid>
              <a:tr h="836267">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2309605">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Blasphème contre Dieu</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35.12-13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La Bible promet le pays à Israël. Le monde arabe rejette de façon blasphématoire la Bible et ses promesses pour Israël, en traitant de façon disgracieuse la Bible et en la rejetant comme une perversion des Juifs et des Chrétiens</a:t>
                      </a:r>
                    </a:p>
                  </a:txBody>
                  <a:tcPr marL="68580" marR="68580" marT="0" marB="0">
                    <a:solidFill>
                      <a:schemeClr val="accent1">
                        <a:lumMod val="20000"/>
                        <a:lumOff val="80000"/>
                      </a:schemeClr>
                    </a:solidFill>
                  </a:tcPr>
                </a:tc>
              </a:tr>
              <a:tr h="219087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P72</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Destruction terrible dans la région des montagnes d’</a:t>
                      </a:r>
                      <a:r>
                        <a:rPr lang="fr-CA" sz="2200" dirty="0" err="1">
                          <a:effectLst/>
                          <a:latin typeface="Arial Narrow" panose="020B0506020202030204" pitchFamily="34" charset="0"/>
                          <a:ea typeface="Times New Roman" panose="02020603050405020304" pitchFamily="18" charset="0"/>
                        </a:rPr>
                        <a:t>Israèl</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35.14-15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Destruction et ruine totale des établissements israélites/les endroits résidentielles en Cisjordanie (West Bank), bris provoquants en Est Jérusalem et dans le cimetière sur le Mont des Oliviers; beaucoup de dommage des plantations kibbutz</a:t>
                      </a:r>
                    </a:p>
                  </a:txBody>
                  <a:tcPr marL="68580" marR="68580" marT="0" marB="0">
                    <a:solidFill>
                      <a:schemeClr val="accent1">
                        <a:lumMod val="20000"/>
                        <a:lumOff val="80000"/>
                      </a:schemeClr>
                    </a:solidFill>
                  </a:tcPr>
                </a:tc>
              </a:tr>
              <a:tr h="1521253">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Des discours et des propos du monde entier sur les « Montagnes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36.3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Israël est critiqué mondialement par des politiciens et les hauts placés pour l’occupation et le rétablissement de la Cisjordanie depuis 1967</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393642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041552696"/>
              </p:ext>
            </p:extLst>
          </p:nvPr>
        </p:nvGraphicFramePr>
        <p:xfrm>
          <a:off x="0" y="2"/>
          <a:ext cx="12192001" cy="6842966"/>
        </p:xfrm>
        <a:graphic>
          <a:graphicData uri="http://schemas.openxmlformats.org/drawingml/2006/table">
            <a:tbl>
              <a:tblPr firstRow="1" bandRow="1">
                <a:tableStyleId>{5C22544A-7EE6-4342-B048-85BDC9FD1C3A}</a:tableStyleId>
              </a:tblPr>
              <a:tblGrid>
                <a:gridCol w="903514"/>
                <a:gridCol w="4680856"/>
                <a:gridCol w="1719943"/>
                <a:gridCol w="4887688"/>
              </a:tblGrid>
              <a:tr h="742493">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306788">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Conquête et pillage des « Montagnes d’Israël » par Édom et ses alliés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36.4-5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Conquête de la Cisjordanie par Jordan et ses alliés (1947-1949)</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Beaucoup de pillage des établissements juifs en Cisjordanie, incluant Jérusalem Est</a:t>
                      </a:r>
                    </a:p>
                  </a:txBody>
                  <a:tcPr marL="68580" marR="68580" marT="0" marB="0">
                    <a:solidFill>
                      <a:schemeClr val="accent1">
                        <a:lumMod val="20000"/>
                        <a:lumOff val="80000"/>
                      </a:schemeClr>
                    </a:solidFill>
                  </a:tcPr>
                </a:tc>
              </a:tr>
              <a:tr h="653394">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P75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Conquête des « Montagnes d’Israël par Édom et nations autour</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Jordan, Syrie, </a:t>
                      </a:r>
                      <a:r>
                        <a:rPr lang="fr-CA" sz="2200" dirty="0" err="1">
                          <a:effectLst/>
                          <a:latin typeface="Arial Narrow" panose="020B0506020202030204" pitchFamily="34" charset="0"/>
                          <a:ea typeface="Times New Roman" panose="02020603050405020304" pitchFamily="18" charset="0"/>
                        </a:rPr>
                        <a:t>Iraque</a:t>
                      </a:r>
                      <a:r>
                        <a:rPr lang="fr-CA" sz="2200" dirty="0">
                          <a:effectLst/>
                          <a:latin typeface="Arial Narrow" panose="020B0506020202030204" pitchFamily="34" charset="0"/>
                          <a:ea typeface="Times New Roman" panose="02020603050405020304" pitchFamily="18" charset="0"/>
                        </a:rPr>
                        <a:t>, Liban, Arabie Saoudite, </a:t>
                      </a:r>
                      <a:r>
                        <a:rPr lang="fr-CA" sz="2200" dirty="0" err="1">
                          <a:effectLst/>
                          <a:latin typeface="Arial Narrow" panose="020B0506020202030204" pitchFamily="34" charset="0"/>
                          <a:ea typeface="Times New Roman" panose="02020603050405020304" pitchFamily="18" charset="0"/>
                        </a:rPr>
                        <a:t>Yemen</a:t>
                      </a:r>
                      <a:r>
                        <a:rPr lang="fr-CA" sz="2200" dirty="0">
                          <a:effectLst/>
                          <a:latin typeface="Arial Narrow" panose="020B0506020202030204" pitchFamily="34" charset="0"/>
                          <a:ea typeface="Times New Roman" panose="02020603050405020304" pitchFamily="18" charset="0"/>
                        </a:rPr>
                        <a:t>, Palestiniens</a:t>
                      </a:r>
                    </a:p>
                  </a:txBody>
                  <a:tcPr marL="68580" marR="68580" marT="0" marB="0">
                    <a:solidFill>
                      <a:schemeClr val="accent1">
                        <a:lumMod val="20000"/>
                        <a:lumOff val="80000"/>
                      </a:schemeClr>
                    </a:solidFill>
                  </a:tcPr>
                </a:tc>
              </a:tr>
              <a:tr h="1306788">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Conducteur des nations autour, Édom</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36.4; 35.1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Conducteur de la coalition contre Israël.</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En 1948, Jordan possédait l’armée la plus forte de tous ses alliés et a reçu presque tout le butin de la guerre.</a:t>
                      </a:r>
                    </a:p>
                  </a:txBody>
                  <a:tcPr marL="68580" marR="68580" marT="0" marB="0">
                    <a:solidFill>
                      <a:schemeClr val="accent1">
                        <a:lumMod val="20000"/>
                        <a:lumOff val="80000"/>
                      </a:schemeClr>
                    </a:solidFill>
                  </a:tcPr>
                </a:tc>
              </a:tr>
              <a:tr h="1633484">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Les « Montagnes d’Israël » saisies par Édom qui réclamait les 2 pays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35.10; 36.1-3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Roi Abdullah de Jordan a réclamé explicitement l’Est et l’Ouest de la Palestine.  </a:t>
                      </a:r>
                      <a:r>
                        <a:rPr lang="fr-CA" sz="2200" dirty="0" err="1">
                          <a:effectLst/>
                          <a:latin typeface="Arial Narrow" panose="020B0506020202030204" pitchFamily="34" charset="0"/>
                          <a:ea typeface="Times New Roman" panose="02020603050405020304" pitchFamily="18" charset="0"/>
                        </a:rPr>
                        <a:t>Annexation</a:t>
                      </a:r>
                      <a:r>
                        <a:rPr lang="fr-CA" sz="2200" dirty="0">
                          <a:effectLst/>
                          <a:latin typeface="Arial Narrow" panose="020B0506020202030204" pitchFamily="34" charset="0"/>
                          <a:ea typeface="Times New Roman" panose="02020603050405020304" pitchFamily="18" charset="0"/>
                        </a:rPr>
                        <a:t> de la Cisjordanie par Jordan en 1950 (conquête et </a:t>
                      </a:r>
                      <a:r>
                        <a:rPr lang="fr-CA" sz="2200" dirty="0" err="1">
                          <a:effectLst/>
                          <a:latin typeface="Arial Narrow" panose="020B0506020202030204" pitchFamily="34" charset="0"/>
                          <a:ea typeface="Times New Roman" panose="02020603050405020304" pitchFamily="18" charset="0"/>
                        </a:rPr>
                        <a:t>annexation</a:t>
                      </a:r>
                      <a:r>
                        <a:rPr lang="fr-CA" sz="2200" dirty="0">
                          <a:effectLst/>
                          <a:latin typeface="Arial Narrow" panose="020B0506020202030204" pitchFamily="34" charset="0"/>
                          <a:ea typeface="Times New Roman" panose="02020603050405020304" pitchFamily="18" charset="0"/>
                        </a:rPr>
                        <a:t> sont 2 termes différents)</a:t>
                      </a:r>
                    </a:p>
                  </a:txBody>
                  <a:tcPr marL="68580" marR="68580" marT="0" marB="0">
                    <a:solidFill>
                      <a:schemeClr val="accent1">
                        <a:lumMod val="20000"/>
                        <a:lumOff val="80000"/>
                      </a:schemeClr>
                    </a:solidFill>
                  </a:tcPr>
                </a:tc>
              </a:tr>
              <a:tr h="1051766">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P78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Massacre des Israélites sur les « Montagnes d’Israël », sans regard pour la vie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Massacre des Juifs en Cisjordanie lors de la guerre de 1947-1949</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58500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755694013"/>
              </p:ext>
            </p:extLst>
          </p:nvPr>
        </p:nvGraphicFramePr>
        <p:xfrm>
          <a:off x="0" y="1"/>
          <a:ext cx="12192000" cy="6844935"/>
        </p:xfrm>
        <a:graphic>
          <a:graphicData uri="http://schemas.openxmlformats.org/drawingml/2006/table">
            <a:tbl>
              <a:tblPr firstRow="1" bandRow="1">
                <a:tableStyleId>{5C22544A-7EE6-4342-B048-85BDC9FD1C3A}</a:tableStyleId>
              </a:tblPr>
              <a:tblGrid>
                <a:gridCol w="1097813"/>
                <a:gridCol w="2883589"/>
                <a:gridCol w="1549486"/>
                <a:gridCol w="6661112"/>
              </a:tblGrid>
              <a:tr h="966651">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966651">
                <a:tc>
                  <a:txBody>
                    <a:bodyPr/>
                    <a:lstStyle/>
                    <a:p>
                      <a:r>
                        <a:rPr lang="fr-CA" sz="2200" dirty="0" smtClean="0">
                          <a:latin typeface="Arial Narrow" panose="020B0506020202030204" pitchFamily="34" charset="0"/>
                        </a:rPr>
                        <a:t>P1</a:t>
                      </a:r>
                      <a:endParaRPr lang="fr-CA" sz="2200" dirty="0">
                        <a:latin typeface="Arial Narrow" panose="020B0506020202030204" pitchFamily="34" charset="0"/>
                      </a:endParaRPr>
                    </a:p>
                  </a:txBody>
                  <a:tcPr>
                    <a:solidFill>
                      <a:schemeClr val="accent1">
                        <a:lumMod val="20000"/>
                        <a:lumOff val="80000"/>
                      </a:schemeClr>
                    </a:solidFill>
                  </a:tcPr>
                </a:tc>
                <a:tc>
                  <a:txBody>
                    <a:bodyPr/>
                    <a:lstStyle/>
                    <a:p>
                      <a:pPr hangingPunct="0"/>
                      <a:r>
                        <a:rPr lang="fr-CA" sz="2200" kern="1200" dirty="0" smtClean="0">
                          <a:solidFill>
                            <a:schemeClr val="dk1"/>
                          </a:solidFill>
                          <a:effectLst/>
                          <a:latin typeface="Arial Narrow" panose="020B0506020202030204" pitchFamily="34" charset="0"/>
                          <a:ea typeface="+mn-ea"/>
                          <a:cs typeface="+mn-cs"/>
                        </a:rPr>
                        <a:t>Ennemis d’Israël</a:t>
                      </a:r>
                    </a:p>
                    <a:p>
                      <a:r>
                        <a:rPr lang="fr-CA" sz="2200" kern="1200" dirty="0" smtClean="0">
                          <a:solidFill>
                            <a:schemeClr val="dk1"/>
                          </a:solidFill>
                          <a:effectLst/>
                          <a:latin typeface="Arial Narrow" panose="020B0506020202030204" pitchFamily="34" charset="0"/>
                          <a:ea typeface="+mn-ea"/>
                          <a:cs typeface="+mn-cs"/>
                        </a:rPr>
                        <a:t>demeurent au pays</a:t>
                      </a:r>
                      <a:endParaRPr lang="fr-CA" sz="2200" dirty="0">
                        <a:latin typeface="Arial Narrow" panose="020B0506020202030204" pitchFamily="34" charset="0"/>
                      </a:endParaRPr>
                    </a:p>
                  </a:txBody>
                  <a:tcPr>
                    <a:solidFill>
                      <a:schemeClr val="accent1">
                        <a:lumMod val="20000"/>
                        <a:lumOff val="80000"/>
                      </a:schemeClr>
                    </a:solidFill>
                  </a:tcPr>
                </a:tc>
                <a:tc>
                  <a:txBody>
                    <a:bodyPr/>
                    <a:lstStyle/>
                    <a:p>
                      <a:r>
                        <a:rPr lang="fr-CA" sz="2200" dirty="0" err="1" smtClean="0">
                          <a:latin typeface="Arial Narrow" panose="020B0506020202030204" pitchFamily="34" charset="0"/>
                        </a:rPr>
                        <a:t>Lév</a:t>
                      </a:r>
                      <a:r>
                        <a:rPr lang="fr-CA" sz="2200" dirty="0" smtClean="0">
                          <a:latin typeface="Arial Narrow" panose="020B0506020202030204" pitchFamily="34" charset="0"/>
                        </a:rPr>
                        <a:t>. 26.32</a:t>
                      </a:r>
                      <a:endParaRPr lang="fr-CA" sz="2200" dirty="0">
                        <a:latin typeface="Arial Narrow" panose="020B0506020202030204" pitchFamily="34" charset="0"/>
                      </a:endParaRPr>
                    </a:p>
                  </a:txBody>
                  <a:tcPr>
                    <a:solidFill>
                      <a:schemeClr val="accent1">
                        <a:lumMod val="20000"/>
                        <a:lumOff val="80000"/>
                      </a:schemeClr>
                    </a:solidFill>
                  </a:tcPr>
                </a:tc>
                <a:tc>
                  <a:txBody>
                    <a:bodyPr/>
                    <a:lstStyle/>
                    <a:p>
                      <a:r>
                        <a:rPr lang="fr-CA" sz="2200" kern="1200" dirty="0" smtClean="0">
                          <a:solidFill>
                            <a:schemeClr val="dk1"/>
                          </a:solidFill>
                          <a:effectLst/>
                          <a:latin typeface="Arial Narrow" panose="020B0506020202030204" pitchFamily="34" charset="0"/>
                          <a:ea typeface="+mn-ea"/>
                          <a:cs typeface="+mn-cs"/>
                        </a:rPr>
                        <a:t>De 638AvJ-C : Conquête et habitation par musulmans arabes. La haine des Arabes est motivée par le Coran.</a:t>
                      </a:r>
                      <a:endParaRPr lang="fr-CA" sz="2200" dirty="0">
                        <a:latin typeface="Arial Narrow" panose="020B0506020202030204" pitchFamily="34" charset="0"/>
                      </a:endParaRPr>
                    </a:p>
                  </a:txBody>
                  <a:tcPr>
                    <a:solidFill>
                      <a:schemeClr val="accent1">
                        <a:lumMod val="20000"/>
                        <a:lumOff val="80000"/>
                      </a:schemeClr>
                    </a:solidFill>
                  </a:tcPr>
                </a:tc>
              </a:tr>
              <a:tr h="96665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P2</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après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longue période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Osée 3.5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70 à 1882 = 1 812 ans</a:t>
                      </a:r>
                    </a:p>
                  </a:txBody>
                  <a:tcPr marL="68580" marR="68580" marT="0" marB="0">
                    <a:solidFill>
                      <a:schemeClr val="accent1">
                        <a:lumMod val="20000"/>
                        <a:lumOff val="80000"/>
                      </a:schemeClr>
                    </a:solidFill>
                  </a:tcPr>
                </a:tc>
              </a:tr>
              <a:tr h="96665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après longue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période sans état</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Osée 3.4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135 à 1948 : pas d’État d’Israël</a:t>
                      </a:r>
                    </a:p>
                  </a:txBody>
                  <a:tcPr marL="68580" marR="68580" marT="0" marB="0">
                    <a:solidFill>
                      <a:schemeClr val="accent1">
                        <a:lumMod val="20000"/>
                        <a:lumOff val="80000"/>
                      </a:schemeClr>
                    </a:solidFill>
                  </a:tcPr>
                </a:tc>
              </a:tr>
              <a:tr h="96665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après longue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période sans sacrifice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Osée 3.4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70 à aujourd’hui. Période sans Temple; sans sacrifice animal</a:t>
                      </a:r>
                    </a:p>
                  </a:txBody>
                  <a:tcPr marL="68580" marR="68580" marT="0" marB="0">
                    <a:solidFill>
                      <a:schemeClr val="accent1">
                        <a:lumMod val="20000"/>
                        <a:lumOff val="80000"/>
                      </a:schemeClr>
                    </a:solidFill>
                  </a:tcPr>
                </a:tc>
              </a:tr>
              <a:tr h="96665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après longue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période sans vêtements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sacerdotaux (Éphod)</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Osée 3.4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70 à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2000; pas de </a:t>
                      </a:r>
                      <a:r>
                        <a:rPr lang="fr-CA" sz="2200" dirty="0" smtClean="0">
                          <a:effectLst/>
                          <a:latin typeface="Arial Narrow" panose="020B0506020202030204" pitchFamily="34" charset="0"/>
                          <a:ea typeface="Times New Roman" panose="02020603050405020304" pitchFamily="18" charset="0"/>
                        </a:rPr>
                        <a:t>Souverain Sacrificateur</a:t>
                      </a:r>
                      <a:r>
                        <a:rPr lang="fr-CA" sz="2200" dirty="0">
                          <a:effectLst/>
                          <a:latin typeface="Arial Narrow" panose="020B0506020202030204" pitchFamily="34" charset="0"/>
                          <a:ea typeface="Times New Roman" panose="02020603050405020304" pitchFamily="18" charset="0"/>
                        </a:rPr>
                        <a:t>, pas de vêtements sacerdotaux avec l’Éphod</a:t>
                      </a:r>
                    </a:p>
                  </a:txBody>
                  <a:tcPr marL="68580" marR="68580" marT="0" marB="0">
                    <a:solidFill>
                      <a:schemeClr val="accent1">
                        <a:lumMod val="20000"/>
                        <a:lumOff val="80000"/>
                      </a:schemeClr>
                    </a:solidFill>
                  </a:tcPr>
                </a:tc>
              </a:tr>
              <a:tr h="96665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après longue période sans idoles </a:t>
                      </a:r>
                      <a:r>
                        <a:rPr lang="fr-CA" sz="2200" dirty="0" smtClean="0">
                          <a:effectLst/>
                          <a:latin typeface="Arial Narrow" panose="020B0506020202030204" pitchFamily="34" charset="0"/>
                          <a:ea typeface="Times New Roman" panose="02020603050405020304" pitchFamily="18" charset="0"/>
                        </a:rPr>
                        <a:t>et</a:t>
                      </a:r>
                    </a:p>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culte </a:t>
                      </a:r>
                      <a:r>
                        <a:rPr lang="fr-CA" sz="2200" dirty="0">
                          <a:effectLst/>
                          <a:latin typeface="Arial Narrow" panose="020B0506020202030204" pitchFamily="34" charset="0"/>
                          <a:ea typeface="Times New Roman" panose="02020603050405020304" pitchFamily="18" charset="0"/>
                        </a:rPr>
                        <a:t>d’ancêtres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Osée 3.4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70 à 19</a:t>
                      </a:r>
                      <a:r>
                        <a:rPr lang="fr-CA" sz="2200" baseline="30000" dirty="0">
                          <a:effectLst/>
                          <a:latin typeface="Arial Narrow" panose="020B0506020202030204" pitchFamily="34" charset="0"/>
                          <a:ea typeface="Times New Roman" panose="02020603050405020304" pitchFamily="18" charset="0"/>
                        </a:rPr>
                        <a:t>e</a:t>
                      </a:r>
                      <a:r>
                        <a:rPr lang="fr-CA" sz="2200" dirty="0">
                          <a:effectLst/>
                          <a:latin typeface="Arial Narrow" panose="020B0506020202030204" pitchFamily="34" charset="0"/>
                          <a:ea typeface="Times New Roman" panose="02020603050405020304" pitchFamily="18" charset="0"/>
                        </a:rPr>
                        <a:t> siècle; pas d’idoles ni de </a:t>
                      </a:r>
                      <a:r>
                        <a:rPr lang="fr-CA" sz="2200" dirty="0" smtClean="0">
                          <a:effectLst/>
                          <a:latin typeface="Arial Narrow" panose="020B0506020202030204" pitchFamily="34" charset="0"/>
                          <a:ea typeface="Times New Roman" panose="02020603050405020304" pitchFamily="18" charset="0"/>
                        </a:rPr>
                        <a:t>culte </a:t>
                      </a:r>
                      <a:r>
                        <a:rPr lang="fr-CA" sz="2200" dirty="0">
                          <a:effectLst/>
                          <a:latin typeface="Arial Narrow" panose="020B0506020202030204" pitchFamily="34" charset="0"/>
                          <a:ea typeface="Times New Roman" panose="02020603050405020304" pitchFamily="18" charset="0"/>
                        </a:rPr>
                        <a:t>d’ancêtres dans </a:t>
                      </a:r>
                      <a:r>
                        <a:rPr lang="fr-CA" sz="2200" dirty="0" smtClean="0">
                          <a:effectLst/>
                          <a:latin typeface="Arial Narrow" panose="020B0506020202030204" pitchFamily="34" charset="0"/>
                          <a:ea typeface="Times New Roman" panose="02020603050405020304" pitchFamily="18" charset="0"/>
                        </a:rPr>
                        <a:t>Judaïsme</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665105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748180598"/>
              </p:ext>
            </p:extLst>
          </p:nvPr>
        </p:nvGraphicFramePr>
        <p:xfrm>
          <a:off x="1" y="2"/>
          <a:ext cx="12192000" cy="6857998"/>
        </p:xfrm>
        <a:graphic>
          <a:graphicData uri="http://schemas.openxmlformats.org/drawingml/2006/table">
            <a:tbl>
              <a:tblPr firstRow="1" bandRow="1">
                <a:tableStyleId>{5C22544A-7EE6-4342-B048-85BDC9FD1C3A}</a:tableStyleId>
              </a:tblPr>
              <a:tblGrid>
                <a:gridCol w="903514"/>
                <a:gridCol w="4680855"/>
                <a:gridCol w="1719943"/>
                <a:gridCol w="4887688"/>
              </a:tblGrid>
              <a:tr h="783191">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302087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P79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Honte sur les « Montagnes d’Israël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36.6-7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Boycott des produits juifs de la Cisjordanie, ostracisme mondiale du mouvement des établissements avec termes comme « crimes de guerre », « politique agressive d’établissements », « obstacle à la paix », « le mal des établissements », « croissance cancéreuse », « activité d’établissements cancéreux »</a:t>
                      </a:r>
                    </a:p>
                  </a:txBody>
                  <a:tcPr marL="68580" marR="68580" marT="0" marB="0">
                    <a:solidFill>
                      <a:schemeClr val="accent1">
                        <a:lumMod val="20000"/>
                        <a:lumOff val="80000"/>
                      </a:schemeClr>
                    </a:solidFill>
                  </a:tcPr>
                </a:tc>
              </a:tr>
              <a:tr h="951017">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P80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Les « montagnes d’Israël » produiront du fruit pour 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La production de fruit d’Israël est en Cisjordanie depuis 1967</a:t>
                      </a:r>
                    </a:p>
                  </a:txBody>
                  <a:tcPr marL="68580" marR="68580" marT="0" marB="0">
                    <a:solidFill>
                      <a:schemeClr val="accent1">
                        <a:lumMod val="20000"/>
                        <a:lumOff val="80000"/>
                      </a:schemeClr>
                    </a:solidFill>
                  </a:tcPr>
                </a:tc>
              </a:tr>
              <a:tr h="1085280">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P81</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des Israélites aux « Montagnes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36.8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des Juifs en Cisjordanie suite à sa conquête en 1967</a:t>
                      </a:r>
                    </a:p>
                  </a:txBody>
                  <a:tcPr marL="68580" marR="68580" marT="0" marB="0">
                    <a:solidFill>
                      <a:schemeClr val="accent1">
                        <a:lumMod val="20000"/>
                        <a:lumOff val="80000"/>
                      </a:schemeClr>
                    </a:solidFill>
                  </a:tcPr>
                </a:tc>
              </a:tr>
              <a:tr h="101763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P82</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Retour rapide (« ces choses sont près d’arriver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Éz.36.8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après seulement 19-20 ans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Interruption : 1947/48-1967</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1188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681524433"/>
              </p:ext>
            </p:extLst>
          </p:nvPr>
        </p:nvGraphicFramePr>
        <p:xfrm>
          <a:off x="1" y="2"/>
          <a:ext cx="12192000" cy="6836226"/>
        </p:xfrm>
        <a:graphic>
          <a:graphicData uri="http://schemas.openxmlformats.org/drawingml/2006/table">
            <a:tbl>
              <a:tblPr firstRow="1" bandRow="1">
                <a:tableStyleId>{5C22544A-7EE6-4342-B048-85BDC9FD1C3A}</a:tableStyleId>
              </a:tblPr>
              <a:tblGrid>
                <a:gridCol w="903514"/>
                <a:gridCol w="4680855"/>
                <a:gridCol w="1719943"/>
                <a:gridCol w="4887688"/>
              </a:tblGrid>
              <a:tr h="785442">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485293">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P83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Les « Montagnes d’Israël seront de nouveau cultivées et ensemencées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Éz.36.9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Développement de beaucoup de Kibbutzim (agriculture collective) et Moshavim (établissement ruraux en coopératives) en Cisjordanie depuis 1967</a:t>
                      </a:r>
                    </a:p>
                  </a:txBody>
                  <a:tcPr marL="68580" marR="68580" marT="0" marB="0">
                    <a:solidFill>
                      <a:schemeClr val="accent1">
                        <a:lumMod val="20000"/>
                        <a:lumOff val="80000"/>
                      </a:schemeClr>
                    </a:solidFill>
                  </a:tcPr>
                </a:tc>
              </a:tr>
              <a:tr h="174672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P84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Reconstruire les ruines sur les « Montagnes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36.10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Restauration des établissements détruits : Quartier juif en Jérusalem Est, </a:t>
                      </a:r>
                      <a:r>
                        <a:rPr lang="fr-CA" sz="2200" dirty="0" err="1">
                          <a:effectLst/>
                          <a:latin typeface="Arial Narrow" panose="020B0506020202030204" pitchFamily="34" charset="0"/>
                          <a:ea typeface="Times New Roman" panose="02020603050405020304" pitchFamily="18" charset="0"/>
                        </a:rPr>
                        <a:t>Kfar</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Etzion</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Revadim</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Ein</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Tzurim</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Massuot</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Yitzchak</a:t>
                      </a:r>
                      <a:r>
                        <a:rPr lang="fr-CA" sz="2200" dirty="0">
                          <a:effectLst/>
                          <a:latin typeface="Arial Narrow" panose="020B0506020202030204" pitchFamily="34" charset="0"/>
                          <a:ea typeface="Times New Roman" panose="02020603050405020304" pitchFamily="18" charset="0"/>
                        </a:rPr>
                        <a:t>, Beit </a:t>
                      </a:r>
                      <a:r>
                        <a:rPr lang="fr-CA" sz="2200" dirty="0" err="1">
                          <a:effectLst/>
                          <a:latin typeface="Arial Narrow" panose="020B0506020202030204" pitchFamily="34" charset="0"/>
                          <a:ea typeface="Times New Roman" panose="02020603050405020304" pitchFamily="18" charset="0"/>
                        </a:rPr>
                        <a:t>Ha-Arava</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Kibbutz</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Kalya</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Atarot</a:t>
                      </a:r>
                      <a:r>
                        <a:rPr lang="fr-CA" sz="2200" dirty="0">
                          <a:effectLst/>
                          <a:latin typeface="Arial Narrow" panose="020B0506020202030204" pitchFamily="34" charset="0"/>
                          <a:ea typeface="Times New Roman" panose="02020603050405020304" pitchFamily="18" charset="0"/>
                        </a:rPr>
                        <a:t>, Neve </a:t>
                      </a:r>
                      <a:r>
                        <a:rPr lang="fr-CA" sz="2200" dirty="0" err="1">
                          <a:effectLst/>
                          <a:latin typeface="Arial Narrow" panose="020B0506020202030204" pitchFamily="34" charset="0"/>
                          <a:ea typeface="Times New Roman" panose="02020603050405020304" pitchFamily="18" charset="0"/>
                        </a:rPr>
                        <a:t>Ha’akov</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r>
              <a:tr h="1473795">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P85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Augmentation des Israélites sur « Les Montagnes d’Israël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36.10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Croissance haute en Cisjordanie</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2009 : 5,6% (2,2% par immigration; 3,4% naissances); reste d’Israël pas plus que 1,8% par naissances.</a:t>
                      </a:r>
                    </a:p>
                  </a:txBody>
                  <a:tcPr marL="68580" marR="68580" marT="0" marB="0">
                    <a:solidFill>
                      <a:schemeClr val="accent1">
                        <a:lumMod val="20000"/>
                        <a:lumOff val="80000"/>
                      </a:schemeClr>
                    </a:solidFill>
                  </a:tcPr>
                </a:tc>
              </a:tr>
              <a:tr h="134497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P86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Vie dans les villes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36.10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Développement de grandes villes : Arie (16 000 habitants), </a:t>
                      </a:r>
                      <a:r>
                        <a:rPr lang="fr-CA" sz="2200" dirty="0" err="1">
                          <a:effectLst/>
                          <a:latin typeface="Arial Narrow" panose="020B0506020202030204" pitchFamily="34" charset="0"/>
                          <a:ea typeface="Times New Roman" panose="02020603050405020304" pitchFamily="18" charset="0"/>
                        </a:rPr>
                        <a:t>Mode’in</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Illit</a:t>
                      </a:r>
                      <a:r>
                        <a:rPr lang="fr-CA" sz="2200" dirty="0">
                          <a:effectLst/>
                          <a:latin typeface="Arial Narrow" panose="020B0506020202030204" pitchFamily="34" charset="0"/>
                          <a:ea typeface="Times New Roman" panose="02020603050405020304" pitchFamily="18" charset="0"/>
                        </a:rPr>
                        <a:t> (30 000), </a:t>
                      </a:r>
                      <a:r>
                        <a:rPr lang="fr-CA" sz="2200" dirty="0" err="1">
                          <a:effectLst/>
                          <a:latin typeface="Arial Narrow" panose="020B0506020202030204" pitchFamily="34" charset="0"/>
                          <a:ea typeface="Times New Roman" panose="02020603050405020304" pitchFamily="18" charset="0"/>
                        </a:rPr>
                        <a:t>Beltar</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Illit</a:t>
                      </a:r>
                      <a:r>
                        <a:rPr lang="fr-CA" sz="2200" dirty="0">
                          <a:effectLst/>
                          <a:latin typeface="Arial Narrow" panose="020B0506020202030204" pitchFamily="34" charset="0"/>
                          <a:ea typeface="Times New Roman" panose="02020603050405020304" pitchFamily="18" charset="0"/>
                        </a:rPr>
                        <a:t> (28 000), </a:t>
                      </a:r>
                      <a:r>
                        <a:rPr lang="fr-CA" sz="2200" dirty="0" err="1">
                          <a:effectLst/>
                          <a:latin typeface="Arial Narrow" panose="020B0506020202030204" pitchFamily="34" charset="0"/>
                          <a:ea typeface="Times New Roman" panose="02020603050405020304" pitchFamily="18" charset="0"/>
                        </a:rPr>
                        <a:t>Ma’ale</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Adumim</a:t>
                      </a:r>
                      <a:r>
                        <a:rPr lang="fr-CA" sz="2200" dirty="0">
                          <a:effectLst/>
                          <a:latin typeface="Arial Narrow" panose="020B0506020202030204" pitchFamily="34" charset="0"/>
                          <a:ea typeface="Times New Roman" panose="02020603050405020304" pitchFamily="18" charset="0"/>
                        </a:rPr>
                        <a:t> (32 000), </a:t>
                      </a:r>
                      <a:r>
                        <a:rPr lang="fr-CA" sz="2200" dirty="0" err="1">
                          <a:effectLst/>
                          <a:latin typeface="Arial Narrow" panose="020B0506020202030204" pitchFamily="34" charset="0"/>
                          <a:ea typeface="Times New Roman" panose="02020603050405020304" pitchFamily="18" charset="0"/>
                        </a:rPr>
                        <a:t>Gush</a:t>
                      </a:r>
                      <a:r>
                        <a:rPr lang="fr-CA" sz="2200" dirty="0">
                          <a:effectLst/>
                          <a:latin typeface="Arial Narrow" panose="020B0506020202030204" pitchFamily="34" charset="0"/>
                          <a:ea typeface="Times New Roman" panose="02020603050405020304" pitchFamily="18" charset="0"/>
                        </a:rPr>
                        <a:t> </a:t>
                      </a:r>
                      <a:r>
                        <a:rPr lang="fr-CA" sz="2200" dirty="0" err="1">
                          <a:effectLst/>
                          <a:latin typeface="Arial Narrow" panose="020B0506020202030204" pitchFamily="34" charset="0"/>
                          <a:ea typeface="Times New Roman" panose="02020603050405020304" pitchFamily="18" charset="0"/>
                        </a:rPr>
                        <a:t>Etzion</a:t>
                      </a:r>
                      <a:r>
                        <a:rPr lang="fr-CA" sz="2200" dirty="0">
                          <a:effectLst/>
                          <a:latin typeface="Arial Narrow" panose="020B0506020202030204" pitchFamily="34" charset="0"/>
                          <a:ea typeface="Times New Roman" panose="02020603050405020304" pitchFamily="18" charset="0"/>
                        </a:rPr>
                        <a:t> (60 000)</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007745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616626372"/>
              </p:ext>
            </p:extLst>
          </p:nvPr>
        </p:nvGraphicFramePr>
        <p:xfrm>
          <a:off x="-1" y="2"/>
          <a:ext cx="12192002" cy="6857999"/>
        </p:xfrm>
        <a:graphic>
          <a:graphicData uri="http://schemas.openxmlformats.org/drawingml/2006/table">
            <a:tbl>
              <a:tblPr firstRow="1" bandRow="1">
                <a:tableStyleId>{5C22544A-7EE6-4342-B048-85BDC9FD1C3A}</a:tableStyleId>
              </a:tblPr>
              <a:tblGrid>
                <a:gridCol w="903515"/>
                <a:gridCol w="4680856"/>
                <a:gridCol w="1719943"/>
                <a:gridCol w="4887688"/>
              </a:tblGrid>
              <a:tr h="795618">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979687">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P87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Fertilité des animaux</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36.11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Succès des fermes de volaille et de lait en Cisjordanie</a:t>
                      </a:r>
                    </a:p>
                  </a:txBody>
                  <a:tcPr marL="68580" marR="68580" marT="0" marB="0">
                    <a:solidFill>
                      <a:schemeClr val="accent1">
                        <a:lumMod val="20000"/>
                        <a:lumOff val="80000"/>
                      </a:schemeClr>
                    </a:solidFill>
                  </a:tcPr>
                </a:tc>
              </a:tr>
              <a:tr h="2227403">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P88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Plus de bénédiction qu’au début</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36.11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Début de l’accomplissement : plusieurs </a:t>
                      </a:r>
                      <a:r>
                        <a:rPr lang="fr-CA" sz="2200" dirty="0" err="1">
                          <a:effectLst/>
                          <a:latin typeface="Arial Narrow" panose="020B0506020202030204" pitchFamily="34" charset="0"/>
                          <a:ea typeface="Times New Roman" panose="02020603050405020304" pitchFamily="18" charset="0"/>
                        </a:rPr>
                        <a:t>kibbutzim</a:t>
                      </a:r>
                      <a:r>
                        <a:rPr lang="fr-CA" sz="2200" dirty="0">
                          <a:effectLst/>
                          <a:latin typeface="Arial Narrow" panose="020B0506020202030204" pitchFamily="34" charset="0"/>
                          <a:ea typeface="Times New Roman" panose="02020603050405020304" pitchFamily="18" charset="0"/>
                        </a:rPr>
                        <a:t>, nouveaux villages et villes, 250 usines, 70 industries haute technologie, 16 institutions haute éducation.</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Développement depuis 1956 dépasse grandement toute activité avant 1948</a:t>
                      </a:r>
                    </a:p>
                  </a:txBody>
                  <a:tcPr marL="68580" marR="68580" marT="0" marB="0">
                    <a:solidFill>
                      <a:schemeClr val="accent1">
                        <a:lumMod val="20000"/>
                        <a:lumOff val="80000"/>
                      </a:schemeClr>
                    </a:solidFill>
                  </a:tcPr>
                </a:tc>
              </a:tr>
              <a:tr h="1492890">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P89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sans pureté</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Éx</a:t>
                      </a:r>
                      <a:r>
                        <a:rPr lang="fr-CA" sz="2200" dirty="0">
                          <a:effectLst/>
                          <a:latin typeface="Arial Narrow" panose="020B0506020202030204" pitchFamily="34" charset="0"/>
                          <a:ea typeface="Times New Roman" panose="02020603050405020304" pitchFamily="18" charset="0"/>
                        </a:rPr>
                        <a:t>. 36.22-24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La plus grande partie des immigrants juifs sont libéraux.  Commandements de la Bible ne les lient as dans leurs vies et leurs styles de vie.  Plusieurs athées et gnostiques</a:t>
                      </a:r>
                    </a:p>
                  </a:txBody>
                  <a:tcPr marL="68580" marR="68580" marT="0" marB="0">
                    <a:solidFill>
                      <a:schemeClr val="accent1">
                        <a:lumMod val="20000"/>
                        <a:lumOff val="80000"/>
                      </a:schemeClr>
                    </a:solidFill>
                  </a:tcPr>
                </a:tc>
              </a:tr>
              <a:tr h="136240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P90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Les villes sont sécurisées par la partition et sont inaccessibles (Héb. « batzur)</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36.35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Depuis 2003 : Construction d’une structure de séparation de plus de 750 </a:t>
                      </a:r>
                      <a:r>
                        <a:rPr lang="fr-CA" sz="2200" dirty="0" err="1">
                          <a:effectLst/>
                          <a:latin typeface="Arial Narrow" panose="020B0506020202030204" pitchFamily="34" charset="0"/>
                          <a:ea typeface="Times New Roman" panose="02020603050405020304" pitchFamily="18" charset="0"/>
                        </a:rPr>
                        <a:t>klm</a:t>
                      </a:r>
                      <a:r>
                        <a:rPr lang="fr-CA" sz="2200" dirty="0">
                          <a:effectLst/>
                          <a:latin typeface="Arial Narrow" panose="020B0506020202030204" pitchFamily="34" charset="0"/>
                          <a:ea typeface="Times New Roman" panose="02020603050405020304" pitchFamily="18" charset="0"/>
                        </a:rPr>
                        <a:t> et renforcée par le béton pour protéger les villes au cœur d’Israël</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466782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196557296"/>
              </p:ext>
            </p:extLst>
          </p:nvPr>
        </p:nvGraphicFramePr>
        <p:xfrm>
          <a:off x="-1" y="3"/>
          <a:ext cx="12192002" cy="6857998"/>
        </p:xfrm>
        <a:graphic>
          <a:graphicData uri="http://schemas.openxmlformats.org/drawingml/2006/table">
            <a:tbl>
              <a:tblPr firstRow="1" bandRow="1">
                <a:tableStyleId>{5C22544A-7EE6-4342-B048-85BDC9FD1C3A}</a:tableStyleId>
              </a:tblPr>
              <a:tblGrid>
                <a:gridCol w="903515"/>
                <a:gridCol w="4680856"/>
                <a:gridCol w="1719943"/>
                <a:gridCol w="4887688"/>
              </a:tblGrid>
              <a:tr h="789189">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041730">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P91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Fuite des Juifs de Babylone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50.8,28;</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51.6</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Zach. 2.11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Depuis 1941, fuite massive de l’Iraq, aussi suivant fév. 1952</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 </a:t>
                      </a:r>
                    </a:p>
                  </a:txBody>
                  <a:tcPr marL="68580" marR="68580" marT="0" marB="0">
                    <a:solidFill>
                      <a:schemeClr val="accent1">
                        <a:lumMod val="20000"/>
                        <a:lumOff val="80000"/>
                      </a:schemeClr>
                    </a:solidFill>
                  </a:tcPr>
                </a:tc>
              </a:tr>
              <a:tr h="812381">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P92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Exode de Babylone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48.20</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50.8; 51.45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mars 1950-fév. 1952 :</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immigration officielle de 104 000 Juifs</a:t>
                      </a:r>
                    </a:p>
                  </a:txBody>
                  <a:tcPr marL="68580" marR="68580" marT="0" marB="0">
                    <a:solidFill>
                      <a:schemeClr val="accent1">
                        <a:lumMod val="20000"/>
                        <a:lumOff val="80000"/>
                      </a:schemeClr>
                    </a:solidFill>
                  </a:tcPr>
                </a:tc>
              </a:tr>
              <a:tr h="1847019">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P93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Sauvetage des Juifs avant la guerre en Babylone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51.45, 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Plupart des Juifs quittent Iraq avant la guerre du Golfe en 1991 et 2003, et aussi celle d’Iran-Iraq 1980-1988</a:t>
                      </a:r>
                    </a:p>
                  </a:txBody>
                  <a:tcPr marL="68580" marR="68580" marT="0" marB="0">
                    <a:solidFill>
                      <a:schemeClr val="accent1">
                        <a:lumMod val="20000"/>
                        <a:lumOff val="80000"/>
                      </a:schemeClr>
                    </a:solidFill>
                  </a:tcPr>
                </a:tc>
              </a:tr>
              <a:tr h="1237942">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P94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Nouvelles terribles : Vous ne pouvez pas quitter</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51.45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Coup 15/9/1950 : Nuri arrive au pouvoir, rumeurs : Personne ne peut quitter désormais</a:t>
                      </a:r>
                    </a:p>
                  </a:txBody>
                  <a:tcPr marL="68580" marR="68580" marT="0" marB="0">
                    <a:solidFill>
                      <a:schemeClr val="accent1">
                        <a:lumMod val="20000"/>
                        <a:lumOff val="80000"/>
                      </a:schemeClr>
                    </a:solidFill>
                  </a:tcPr>
                </a:tc>
              </a:tr>
              <a:tr h="1129737">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P95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Craintes non fondées. Juifs ne craindront pas des mauvaises nouvelles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51.46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À la fin, tous ont pu quitter</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673938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752676757"/>
              </p:ext>
            </p:extLst>
          </p:nvPr>
        </p:nvGraphicFramePr>
        <p:xfrm>
          <a:off x="-1" y="2"/>
          <a:ext cx="12192002" cy="6857997"/>
        </p:xfrm>
        <a:graphic>
          <a:graphicData uri="http://schemas.openxmlformats.org/drawingml/2006/table">
            <a:tbl>
              <a:tblPr firstRow="1" bandRow="1">
                <a:tableStyleId>{5C22544A-7EE6-4342-B048-85BDC9FD1C3A}</a:tableStyleId>
              </a:tblPr>
              <a:tblGrid>
                <a:gridCol w="903515"/>
                <a:gridCol w="4680856"/>
                <a:gridCol w="1719943"/>
                <a:gridCol w="4887688"/>
              </a:tblGrid>
              <a:tr h="79101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392186">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P96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Temps spécifié</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51.46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Année juive : 24 sept.’49-11 sept.’50 : Vous pouvez quitter.  Année juive suivante : 12 sept.’50-30 août’51 : Vous ne pouvez plus quitter!</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755452">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P97</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Violence dans le pays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51.46</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1951, période de l’exode : organisation clandestine découverte et détruire brutalement</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717585">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P98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Coup : dirigeant suit dirigeant</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51.46</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1950, période de l’exode : Tawfig a-Suwaidi remplacé par Nuri Pasha as-Said </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5119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P99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Piège en place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50.24</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25/7/1990, le piège « Kuwait », mise par Mme Glaspie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05056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La Babylone est prise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50.24</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Toute la communauté mondiale voit avec horreur l’attaque illégale sur Kuwait</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734766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258185485"/>
              </p:ext>
            </p:extLst>
          </p:nvPr>
        </p:nvGraphicFramePr>
        <p:xfrm>
          <a:off x="-1" y="3"/>
          <a:ext cx="12192002" cy="6857996"/>
        </p:xfrm>
        <a:graphic>
          <a:graphicData uri="http://schemas.openxmlformats.org/drawingml/2006/table">
            <a:tbl>
              <a:tblPr firstRow="1" bandRow="1">
                <a:tableStyleId>{5C22544A-7EE6-4342-B048-85BDC9FD1C3A}</a:tableStyleId>
              </a:tblPr>
              <a:tblGrid>
                <a:gridCol w="903515"/>
                <a:gridCol w="4680856"/>
                <a:gridCol w="1719943"/>
                <a:gridCol w="4887688"/>
              </a:tblGrid>
              <a:tr h="776569">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205503">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P101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Babylone ne s’attendait pas d’être prise et arrêtée : « à l’improviste »</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50.24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Saddam Hussein n’a pas pensé à la réaction militaire de l’É.U et la communauté mondiale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36676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Babylone est prise comme prisonnière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50.24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Iraq a perdu la guerre de 1991 et est tombée dans les mains de la communauté du monde. Iraq comme prisonnière de guerre des N.U : 1991-2003 </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48726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Babylone a fait la guerre contre l’Éternel, </a:t>
                      </a:r>
                      <a:r>
                        <a:rPr lang="fr-CA" sz="2200" dirty="0" err="1">
                          <a:effectLst/>
                          <a:latin typeface="Arial Narrow" panose="020B0506020202030204" pitchFamily="34" charset="0"/>
                          <a:ea typeface="Times New Roman" panose="02020603050405020304" pitchFamily="18" charset="0"/>
                        </a:rPr>
                        <a:t>Zach</a:t>
                      </a:r>
                      <a:r>
                        <a:rPr lang="fr-CA" sz="2200" dirty="0">
                          <a:effectLst/>
                          <a:latin typeface="Arial Narrow" panose="020B0506020202030204" pitchFamily="34" charset="0"/>
                          <a:ea typeface="Times New Roman" panose="02020603050405020304" pitchFamily="18" charset="0"/>
                        </a:rPr>
                        <a:t>. 2.8 : « celui qui vous touche, touche la prunelle de son œil. »</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50.24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3 fois, Iraq a essayé de détruire Israël : 1948/1949; 1967; 1973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996824">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Pays « doublement rebelle », orgueilleux, impudent</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50.21, 31-32</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Iraq, plein d’orgueil et impudence, défie la communauté mondiale. (1990-2003)</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02507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P105</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Armes inhabituelles contre Babylone; extrêmement précises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13.5; Jér. 50.25; 51.27; 50.32; 50.9b</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Technologie avancée de guerre, dépassant toute guerre précédente, armes de haute précision (bombe guidées par laser)</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945673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5504214"/>
              </p:ext>
            </p:extLst>
          </p:nvPr>
        </p:nvGraphicFramePr>
        <p:xfrm>
          <a:off x="-1" y="2"/>
          <a:ext cx="12192002" cy="6857997"/>
        </p:xfrm>
        <a:graphic>
          <a:graphicData uri="http://schemas.openxmlformats.org/drawingml/2006/table">
            <a:tbl>
              <a:tblPr firstRow="1" bandRow="1">
                <a:tableStyleId>{5C22544A-7EE6-4342-B048-85BDC9FD1C3A}</a:tableStyleId>
              </a:tblPr>
              <a:tblGrid>
                <a:gridCol w="903515"/>
                <a:gridCol w="4680856"/>
                <a:gridCol w="1719943"/>
                <a:gridCol w="4887688"/>
              </a:tblGrid>
              <a:tr h="817652">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76511">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P106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Fuite d’étrangers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50.16b</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Milliers d’hottages étrangers ont pu fuir Iraq grâce à la médiation internationale durant la crise du Golfe </a:t>
                      </a:r>
                    </a:p>
                  </a:txBody>
                  <a:tcPr marL="68580" marR="68580" marT="0" marB="0">
                    <a:solidFill>
                      <a:schemeClr val="accent1">
                        <a:lumMod val="20000"/>
                        <a:lumOff val="80000"/>
                      </a:schemeClr>
                    </a:solidFill>
                  </a:tcPr>
                </a:tc>
              </a:tr>
              <a:tr h="1439067">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Drapeaux déployés pour accueillir ceux qui entraient</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13.2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27/28 fév.1991 : réception des alliés par les Koweitiens avec des drapeaux (phots de Time Magazine, no. 10, 1991</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Aussi P108-P110</a:t>
                      </a:r>
                    </a:p>
                  </a:txBody>
                  <a:tcPr marL="68580" marR="68580" marT="0" marB="0">
                    <a:solidFill>
                      <a:schemeClr val="accent1">
                        <a:lumMod val="20000"/>
                        <a:lumOff val="80000"/>
                      </a:schemeClr>
                    </a:solidFill>
                  </a:tcPr>
                </a:tc>
              </a:tr>
              <a:tr h="1451499">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Cris forts de salutation, mains en l’air </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13.2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Réception enthousiaste des Alliés avec des cris et des klaxons forts; en Kuwait, les foules qui envoient les mains aux Alliés qui entrent</a:t>
                      </a:r>
                    </a:p>
                  </a:txBody>
                  <a:tcPr marL="68580" marR="68580" marT="0" marB="0">
                    <a:solidFill>
                      <a:schemeClr val="accent1">
                        <a:lumMod val="20000"/>
                        <a:lumOff val="80000"/>
                      </a:schemeClr>
                    </a:solidFill>
                  </a:tcPr>
                </a:tc>
              </a:tr>
              <a:tr h="972850">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P109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Entrée dans la ville des Nobles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14.2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Entrée des Alliés dans la ville de Kuwait = ville de la famille noble d’</a:t>
                      </a:r>
                      <a:r>
                        <a:rPr lang="fr-CA" sz="2200" dirty="0" err="1">
                          <a:effectLst/>
                          <a:latin typeface="Arial Narrow" panose="020B0506020202030204" pitchFamily="34" charset="0"/>
                          <a:ea typeface="Times New Roman" panose="02020603050405020304" pitchFamily="18" charset="0"/>
                        </a:rPr>
                        <a:t>Emir</a:t>
                      </a:r>
                      <a:r>
                        <a:rPr lang="fr-CA" sz="2200" dirty="0">
                          <a:effectLst/>
                          <a:latin typeface="Arial Narrow" panose="020B0506020202030204" pitchFamily="34" charset="0"/>
                          <a:ea typeface="Times New Roman" panose="02020603050405020304" pitchFamily="18" charset="0"/>
                        </a:rPr>
                        <a:t> de </a:t>
                      </a:r>
                      <a:r>
                        <a:rPr lang="fr-CA" sz="2200" dirty="0" err="1">
                          <a:effectLst/>
                          <a:latin typeface="Arial Narrow" panose="020B0506020202030204" pitchFamily="34" charset="0"/>
                          <a:ea typeface="Times New Roman" panose="02020603050405020304" pitchFamily="18" charset="0"/>
                        </a:rPr>
                        <a:t>Jaber</a:t>
                      </a:r>
                      <a:r>
                        <a:rPr lang="fr-CA" sz="2200" dirty="0">
                          <a:effectLst/>
                          <a:latin typeface="Arial Narrow" panose="020B0506020202030204" pitchFamily="34" charset="0"/>
                          <a:ea typeface="Times New Roman" panose="02020603050405020304" pitchFamily="18" charset="0"/>
                        </a:rPr>
                        <a:t> es-Sabah</a:t>
                      </a:r>
                    </a:p>
                  </a:txBody>
                  <a:tcPr marL="68580" marR="68580" marT="0" marB="0">
                    <a:solidFill>
                      <a:schemeClr val="accent1">
                        <a:lumMod val="20000"/>
                        <a:lumOff val="80000"/>
                      </a:schemeClr>
                    </a:solidFill>
                  </a:tcPr>
                </a:tc>
              </a:tr>
              <a:tr h="100041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 110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 peuple se réjouit avec fierté</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13.2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Voir les photos de l’entrée des Alliés le 27/2/1991 (Time Magazine no. 10,1991)</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517927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087194060"/>
              </p:ext>
            </p:extLst>
          </p:nvPr>
        </p:nvGraphicFramePr>
        <p:xfrm>
          <a:off x="-1" y="2"/>
          <a:ext cx="12192002" cy="6858096"/>
        </p:xfrm>
        <a:graphic>
          <a:graphicData uri="http://schemas.openxmlformats.org/drawingml/2006/table">
            <a:tbl>
              <a:tblPr firstRow="1" bandRow="1">
                <a:tableStyleId>{5C22544A-7EE6-4342-B048-85BDC9FD1C3A}</a:tableStyleId>
              </a:tblPr>
              <a:tblGrid>
                <a:gridCol w="903515"/>
                <a:gridCol w="4680856"/>
                <a:gridCol w="1719943"/>
                <a:gridCol w="4887688"/>
              </a:tblGrid>
              <a:tr h="817652">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348603">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P111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Bruit de guerre dans les montagnes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13.4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La majorité des soldats alliés sont entrés par les montagnes du sud d’Iraq avec des véhicules brouillant des soldats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86877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P112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Un tumulte de royaumes, des nations rassemblées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13.4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1991 : Alliés = soldats de 40 nations des 5 continents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80554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P113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Ils viennent d’un pays lointain,</a:t>
                      </a:r>
                      <a:br>
                        <a:rPr lang="fr-CA" sz="2200" dirty="0">
                          <a:effectLst/>
                          <a:latin typeface="Arial Narrow" panose="020B0506020202030204" pitchFamily="34" charset="0"/>
                          <a:ea typeface="Times New Roman" panose="02020603050405020304" pitchFamily="18" charset="0"/>
                        </a:rPr>
                      </a:br>
                      <a:r>
                        <a:rPr lang="fr-CA" sz="2200" dirty="0">
                          <a:effectLst/>
                          <a:latin typeface="Arial Narrow" panose="020B0506020202030204" pitchFamily="34" charset="0"/>
                          <a:ea typeface="Times New Roman" panose="02020603050405020304" pitchFamily="18" charset="0"/>
                        </a:rPr>
                        <a:t>de l’extrémité des cieux:</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13.5</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660 000 soldats des É.U.</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972850">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P114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Le pays entier détruit</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13.5</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1991 : 100 000 attaques aériennes des Alliés : destruction de la grande partie de l’infrastructure d’Iraq</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000418">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P115</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Ennemies de Babylone, cruels et sans miséricorde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50.42</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Daisy clusters, bombes cluster, armes enrichies d’uranium; bombardement </a:t>
                      </a:r>
                      <a:r>
                        <a:rPr lang="fr-CA" sz="2200" dirty="0" err="1">
                          <a:effectLst/>
                          <a:latin typeface="Arial Narrow" panose="020B0506020202030204" pitchFamily="34" charset="0"/>
                          <a:ea typeface="Times New Roman" panose="02020603050405020304" pitchFamily="18" charset="0"/>
                        </a:rPr>
                        <a:t>carpet</a:t>
                      </a:r>
                      <a:r>
                        <a:rPr lang="fr-CA" sz="2200" dirty="0">
                          <a:effectLst/>
                          <a:latin typeface="Arial Narrow" panose="020B0506020202030204" pitchFamily="34" charset="0"/>
                          <a:ea typeface="Times New Roman" panose="02020603050405020304" pitchFamily="18" charset="0"/>
                        </a:rPr>
                        <a:t> excessive de de B52, bombes 500 MK-77, malgré les droits humains et conventions; embargo brutal des NU, avec résultat de plus de 1 million de morts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377257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4032859826"/>
              </p:ext>
            </p:extLst>
          </p:nvPr>
        </p:nvGraphicFramePr>
        <p:xfrm>
          <a:off x="-1" y="2"/>
          <a:ext cx="12192002" cy="6857997"/>
        </p:xfrm>
        <a:graphic>
          <a:graphicData uri="http://schemas.openxmlformats.org/drawingml/2006/table">
            <a:tbl>
              <a:tblPr firstRow="1" bandRow="1">
                <a:tableStyleId>{5C22544A-7EE6-4342-B048-85BDC9FD1C3A}</a:tableStyleId>
              </a:tblPr>
              <a:tblGrid>
                <a:gridCol w="903515"/>
                <a:gridCol w="4680856"/>
                <a:gridCol w="1719943"/>
                <a:gridCol w="4887688"/>
              </a:tblGrid>
              <a:tr h="846681">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396482">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P116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Villes et environs brûlés avec le feu</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50.32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Daisy Cutters brûlent tout en dedans de 100 mètres; bombes 500 MK-77, bombes carpet, armes enrichies d’uranium</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318847">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P117</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Israël combattre derrière les autres nations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50.21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Participation cachée d’Israël à la guerre du Golfe en 1991 avec la technologie ultra moderne des systèmes d’armes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04674">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P118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Babylone devient une horreur parmi les nations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50.23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Des millions à travers le monde sont choqués et manifestent contre la guerre de 2003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4976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P119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Bruit de guerre dans le pas et grande destruction, le monde horrifié</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50.22-23</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2003L 30 000 attaques aériennes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041550">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Fin soudaine de la guerre; des hommes courageux se rendent et deviennent comme des femmes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51.30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2003 : Après 25 jours, Iraq conquis, résistance brisée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409569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363509100"/>
              </p:ext>
            </p:extLst>
          </p:nvPr>
        </p:nvGraphicFramePr>
        <p:xfrm>
          <a:off x="-1" y="2"/>
          <a:ext cx="12192002" cy="6851698"/>
        </p:xfrm>
        <a:graphic>
          <a:graphicData uri="http://schemas.openxmlformats.org/drawingml/2006/table">
            <a:tbl>
              <a:tblPr firstRow="1" bandRow="1">
                <a:tableStyleId>{5C22544A-7EE6-4342-B048-85BDC9FD1C3A}</a:tableStyleId>
              </a:tblPr>
              <a:tblGrid>
                <a:gridCol w="903515"/>
                <a:gridCol w="4680856"/>
                <a:gridCol w="1719943"/>
                <a:gridCol w="4887688"/>
              </a:tblGrid>
              <a:tr h="846681">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895031">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P121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On met le feu aux habitations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51.30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Quartiers de soldats et abris de protection bombés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631372">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Ville capitale conquise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51.30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2003 : Bagdad Conquise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66402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 Ponts pris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51.32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Les ponts Tigrais en Bagdad pris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65314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Palais brûlés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51.32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mars 2003 : Palais de Sadaam Husein brûlés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4976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P125</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Les richesses de Babylone dans les mains de l’ennemi </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51.13; 50.2,10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Industries occidentales deviennent riches par production d’huile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041550">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P126</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Plusieurs nations des extrémités du monde contre Babylone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50.41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1991 et 2003 : Australie, République dominicaine, El Salvador, Estonie, Fiji, Grand Bretagne, Honduras, Japon, Latrie, Lituanie, Micronésie, Nouvelle Zélande, Pays Bas, Espagne, Philippines, Portugal, Corée du sud, Thaïlande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88285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768239537"/>
              </p:ext>
            </p:extLst>
          </p:nvPr>
        </p:nvGraphicFramePr>
        <p:xfrm>
          <a:off x="0" y="1"/>
          <a:ext cx="12192002" cy="6858000"/>
        </p:xfrm>
        <a:graphic>
          <a:graphicData uri="http://schemas.openxmlformats.org/drawingml/2006/table">
            <a:tbl>
              <a:tblPr firstRow="1" bandRow="1">
                <a:tableStyleId>{5C22544A-7EE6-4342-B048-85BDC9FD1C3A}</a:tableStyleId>
              </a:tblPr>
              <a:tblGrid>
                <a:gridCol w="1097813"/>
                <a:gridCol w="2883590"/>
                <a:gridCol w="1549486"/>
                <a:gridCol w="6661113"/>
              </a:tblGrid>
              <a:tr h="104709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089545">
                <a:tc>
                  <a:txBody>
                    <a:bodyPr/>
                    <a:lstStyle/>
                    <a:p>
                      <a:r>
                        <a:rPr lang="fr-CA" sz="2200" dirty="0" smtClean="0">
                          <a:latin typeface="Arial Narrow" panose="020B0506020202030204" pitchFamily="34" charset="0"/>
                        </a:rPr>
                        <a:t>P7</a:t>
                      </a:r>
                      <a:endParaRPr lang="fr-CA" sz="2200" dirty="0">
                        <a:latin typeface="Arial Narrow" panose="020B0506020202030204" pitchFamily="34" charset="0"/>
                      </a:endParaRPr>
                    </a:p>
                  </a:txBody>
                  <a:tcPr>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Reste permanent dans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le pays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6.9-13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L’année 70 </a:t>
                      </a:r>
                      <a:r>
                        <a:rPr lang="fr-CA" sz="2200" dirty="0">
                          <a:effectLst/>
                          <a:latin typeface="Arial Narrow" panose="020B0506020202030204" pitchFamily="34" charset="0"/>
                          <a:ea typeface="Times New Roman" panose="02020603050405020304" pitchFamily="18" charset="0"/>
                        </a:rPr>
                        <a:t>à 1882 : Reste continu en Israël.</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Point bas,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1800, 6 700 Juifs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Après, nombre a augmenté encore</a:t>
                      </a:r>
                    </a:p>
                  </a:txBody>
                  <a:tcPr marL="68580" marR="68580" marT="0" marB="0">
                    <a:solidFill>
                      <a:schemeClr val="accent1">
                        <a:lumMod val="20000"/>
                        <a:lumOff val="80000"/>
                      </a:schemeClr>
                    </a:solidFill>
                  </a:tcPr>
                </a:tc>
              </a:tr>
              <a:tr h="1089545">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P8</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Aveuglement d’Israël</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durant dépopulation</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du pays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6.8-13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L’année 70 </a:t>
                      </a:r>
                      <a:r>
                        <a:rPr lang="fr-CA" sz="2200" dirty="0">
                          <a:effectLst/>
                          <a:latin typeface="Arial Narrow" panose="020B0506020202030204" pitchFamily="34" charset="0"/>
                          <a:ea typeface="Times New Roman" panose="02020603050405020304" pitchFamily="18" charset="0"/>
                        </a:rPr>
                        <a:t>au 19</a:t>
                      </a:r>
                      <a:r>
                        <a:rPr lang="fr-CA" sz="2200" baseline="30000" dirty="0">
                          <a:effectLst/>
                          <a:latin typeface="Arial Narrow" panose="020B0506020202030204" pitchFamily="34" charset="0"/>
                          <a:ea typeface="Times New Roman" panose="02020603050405020304" pitchFamily="18" charset="0"/>
                        </a:rPr>
                        <a:t>e</a:t>
                      </a:r>
                      <a:r>
                        <a:rPr lang="fr-CA" sz="2200" dirty="0">
                          <a:effectLst/>
                          <a:latin typeface="Arial Narrow" panose="020B0506020202030204" pitchFamily="34" charset="0"/>
                          <a:ea typeface="Times New Roman" panose="02020603050405020304" pitchFamily="18" charset="0"/>
                        </a:rPr>
                        <a:t> siècle : très peu qui croient au Messie Jésus. 19</a:t>
                      </a:r>
                      <a:r>
                        <a:rPr lang="fr-CA" sz="2200" baseline="30000" dirty="0">
                          <a:effectLst/>
                          <a:latin typeface="Arial Narrow" panose="020B0506020202030204" pitchFamily="34" charset="0"/>
                          <a:ea typeface="Times New Roman" panose="02020603050405020304" pitchFamily="18" charset="0"/>
                        </a:rPr>
                        <a:t>e</a:t>
                      </a:r>
                      <a:r>
                        <a:rPr lang="fr-CA" sz="2200" dirty="0">
                          <a:effectLst/>
                          <a:latin typeface="Arial Narrow" panose="020B0506020202030204" pitchFamily="34" charset="0"/>
                          <a:ea typeface="Times New Roman" panose="02020603050405020304" pitchFamily="18" charset="0"/>
                        </a:rPr>
                        <a:t> siècle commencement « </a:t>
                      </a:r>
                      <a:r>
                        <a:rPr lang="fr-CA" sz="2200" dirty="0" err="1">
                          <a:effectLst/>
                          <a:latin typeface="Arial Narrow" panose="020B0506020202030204" pitchFamily="34" charset="0"/>
                          <a:ea typeface="Times New Roman" panose="02020603050405020304" pitchFamily="18" charset="0"/>
                        </a:rPr>
                        <a:t>Hebrew</a:t>
                      </a:r>
                      <a:r>
                        <a:rPr lang="fr-CA" sz="2200" dirty="0">
                          <a:effectLst/>
                          <a:latin typeface="Arial Narrow" panose="020B0506020202030204" pitchFamily="34" charset="0"/>
                          <a:ea typeface="Times New Roman" panose="02020603050405020304" pitchFamily="18" charset="0"/>
                        </a:rPr>
                        <a:t> Christian </a:t>
                      </a:r>
                      <a:r>
                        <a:rPr lang="fr-CA" sz="2200" dirty="0" err="1">
                          <a:effectLst/>
                          <a:latin typeface="Arial Narrow" panose="020B0506020202030204" pitchFamily="34" charset="0"/>
                          <a:ea typeface="Times New Roman" panose="02020603050405020304" pitchFamily="18" charset="0"/>
                        </a:rPr>
                        <a:t>Movement</a:t>
                      </a:r>
                      <a:r>
                        <a:rPr lang="fr-CA" sz="2200" dirty="0">
                          <a:effectLst/>
                          <a:latin typeface="Arial Narrow" panose="020B0506020202030204" pitchFamily="34" charset="0"/>
                          <a:ea typeface="Times New Roman" panose="02020603050405020304" pitchFamily="18" charset="0"/>
                        </a:rPr>
                        <a:t> »</a:t>
                      </a:r>
                    </a:p>
                  </a:txBody>
                  <a:tcPr marL="68580" marR="68580" marT="0" marB="0">
                    <a:solidFill>
                      <a:schemeClr val="accent1">
                        <a:lumMod val="20000"/>
                        <a:lumOff val="80000"/>
                      </a:schemeClr>
                    </a:solidFill>
                  </a:tcPr>
                </a:tc>
              </a:tr>
              <a:tr h="1815908">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P9</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Rassemblement des Juifs du monde entier</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107.1-3</a:t>
                      </a:r>
                    </a:p>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43.5-7</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Éz.11.17;</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13.24; 37.21</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 à aujourd’hui : 3 million Juifs rassemblés de tous les 5 continents, de 130 pays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a:t>
                      </a:r>
                    </a:p>
                  </a:txBody>
                  <a:tcPr marL="68580" marR="68580" marT="0" marB="0">
                    <a:solidFill>
                      <a:schemeClr val="accent1">
                        <a:lumMod val="20000"/>
                        <a:lumOff val="80000"/>
                      </a:schemeClr>
                    </a:solidFill>
                  </a:tcPr>
                </a:tc>
              </a:tr>
              <a:tr h="1815908">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Retour au</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pays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3.19</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23.7-8</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Éz. 11.17</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36.24</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37.21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 à aujourd’hui,</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3 million sont venus au pays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 leurs pères</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9076905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747860932"/>
              </p:ext>
            </p:extLst>
          </p:nvPr>
        </p:nvGraphicFramePr>
        <p:xfrm>
          <a:off x="-1" y="2"/>
          <a:ext cx="12192002" cy="6857999"/>
        </p:xfrm>
        <a:graphic>
          <a:graphicData uri="http://schemas.openxmlformats.org/drawingml/2006/table">
            <a:tbl>
              <a:tblPr firstRow="1" bandRow="1">
                <a:tableStyleId>{5C22544A-7EE6-4342-B048-85BDC9FD1C3A}</a:tableStyleId>
              </a:tblPr>
              <a:tblGrid>
                <a:gridCol w="903515"/>
                <a:gridCol w="4680856"/>
                <a:gridCol w="1719943"/>
                <a:gridCol w="4887688"/>
              </a:tblGrid>
              <a:tr h="857817">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82526">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P127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Bateaux destroyers, plusieurs du nord</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51.48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1991 : Syrie, Turquie, USSR</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2003 : Turquie, République d’Azerbaïdjan, Arménie, Géorgie, Ukraine</a:t>
                      </a:r>
                    </a:p>
                  </a:txBody>
                  <a:tcPr marL="68580" marR="68580" marT="0" marB="0">
                    <a:solidFill>
                      <a:schemeClr val="accent1">
                        <a:lumMod val="20000"/>
                        <a:lumOff val="80000"/>
                      </a:schemeClr>
                    </a:solidFill>
                  </a:tcPr>
                </a:tc>
              </a:tr>
              <a:tr h="81613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Royaume d’Ararat</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51.27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2003 : Rép. Arménie</a:t>
                      </a:r>
                    </a:p>
                  </a:txBody>
                  <a:tcPr marL="68580" marR="68580" marT="0" marB="0">
                    <a:solidFill>
                      <a:schemeClr val="accent1">
                        <a:lumMod val="20000"/>
                        <a:lumOff val="80000"/>
                      </a:schemeClr>
                    </a:solidFill>
                  </a:tcPr>
                </a:tc>
              </a:tr>
              <a:tr h="81613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P129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Royaume de Minni</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51.27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2003 : Rép. d’Azerbaïdjan. </a:t>
                      </a:r>
                    </a:p>
                  </a:txBody>
                  <a:tcPr marL="68580" marR="68580" marT="0" marB="0">
                    <a:solidFill>
                      <a:schemeClr val="accent1">
                        <a:lumMod val="20000"/>
                        <a:lumOff val="80000"/>
                      </a:schemeClr>
                    </a:solidFill>
                  </a:tcPr>
                </a:tc>
              </a:tr>
              <a:tr h="661734">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P130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Royaume d’Aschkenaz (Scythiens)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 51.27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Ukraine</a:t>
                      </a:r>
                    </a:p>
                  </a:txBody>
                  <a:tcPr marL="68580" marR="68580" marT="0" marB="0">
                    <a:solidFill>
                      <a:schemeClr val="accent1">
                        <a:lumMod val="20000"/>
                        <a:lumOff val="80000"/>
                      </a:schemeClr>
                    </a:solidFill>
                  </a:tcPr>
                </a:tc>
              </a:tr>
              <a:tr h="1164886">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P131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Une grande nation du nord avec signification particulière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50.3, 41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1991/2003 Turquie</a:t>
                      </a:r>
                    </a:p>
                  </a:txBody>
                  <a:tcPr marL="68580" marR="68580" marT="0" marB="0">
                    <a:solidFill>
                      <a:schemeClr val="accent1">
                        <a:lumMod val="20000"/>
                        <a:lumOff val="80000"/>
                      </a:schemeClr>
                    </a:solidFill>
                  </a:tcPr>
                </a:tc>
              </a:tr>
              <a:tr h="1358760">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P132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Les Mèdes sont réveillés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13.17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Les Kurdes (Mèdes), désappointés par les promesses non gardées des pouvoir victorieux de la Première Guerre Mondiale, se réveillent pour leurs droits nationaux. </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572560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151457205"/>
              </p:ext>
            </p:extLst>
          </p:nvPr>
        </p:nvGraphicFramePr>
        <p:xfrm>
          <a:off x="-1" y="1"/>
          <a:ext cx="12192002" cy="6857998"/>
        </p:xfrm>
        <a:graphic>
          <a:graphicData uri="http://schemas.openxmlformats.org/drawingml/2006/table">
            <a:tbl>
              <a:tblPr firstRow="1" bandRow="1">
                <a:tableStyleId>{5C22544A-7EE6-4342-B048-85BDC9FD1C3A}</a:tableStyleId>
              </a:tblPr>
              <a:tblGrid>
                <a:gridCol w="903515"/>
                <a:gridCol w="4680856"/>
                <a:gridCol w="1719943"/>
                <a:gridCol w="4887688"/>
              </a:tblGrid>
              <a:tr h="85298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2251880">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P143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Son propre peuple meurtri</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14.20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1985/86 : 1 000 Kurdes exécutés par Sadaam; 1988 : 300 000 Kurdes tués par balles ou par gaz; 1991 : 100 000 Shiites liquidés durant la révolte et plus de 100 000 Iraquiens disparus pour toujours depuis 1997. Au moins 1 million de morts</a:t>
                      </a:r>
                    </a:p>
                  </a:txBody>
                  <a:tcPr marL="68580" marR="68580" marT="0" marB="0">
                    <a:solidFill>
                      <a:schemeClr val="accent1">
                        <a:lumMod val="20000"/>
                        <a:lumOff val="80000"/>
                      </a:schemeClr>
                    </a:solidFill>
                  </a:tcPr>
                </a:tc>
              </a:tr>
              <a:tr h="150125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P144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Ses fils massacrés pour ne jamais diriger</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41.21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Ses fils, </a:t>
                      </a:r>
                      <a:r>
                        <a:rPr lang="fr-CA" sz="2200" dirty="0" err="1">
                          <a:effectLst/>
                          <a:latin typeface="Arial Narrow" panose="020B0506020202030204" pitchFamily="34" charset="0"/>
                          <a:ea typeface="Times New Roman" panose="02020603050405020304" pitchFamily="18" charset="0"/>
                        </a:rPr>
                        <a:t>Uday</a:t>
                      </a:r>
                      <a:r>
                        <a:rPr lang="fr-CA" sz="2200" dirty="0">
                          <a:effectLst/>
                          <a:latin typeface="Arial Narrow" panose="020B0506020202030204" pitchFamily="34" charset="0"/>
                          <a:ea typeface="Times New Roman" panose="02020603050405020304" pitchFamily="18" charset="0"/>
                        </a:rPr>
                        <a:t> et Qusay ont été tués par balle 22 juillet 2003.</a:t>
                      </a:r>
                    </a:p>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Rumsfeld</a:t>
                      </a:r>
                      <a:r>
                        <a:rPr lang="fr-CA" sz="2200" dirty="0">
                          <a:effectLst/>
                          <a:latin typeface="Arial Narrow" panose="020B0506020202030204" pitchFamily="34" charset="0"/>
                          <a:ea typeface="Times New Roman" panose="02020603050405020304" pitchFamily="18" charset="0"/>
                        </a:rPr>
                        <a:t> dit aux Iraquiens, à la TV, « Ils sont morts pour ne plus revenir »</a:t>
                      </a:r>
                    </a:p>
                  </a:txBody>
                  <a:tcPr marL="68580" marR="68580" marT="0" marB="0">
                    <a:solidFill>
                      <a:schemeClr val="accent1">
                        <a:lumMod val="20000"/>
                        <a:lumOff val="80000"/>
                      </a:schemeClr>
                    </a:solidFill>
                  </a:tcPr>
                </a:tc>
              </a:tr>
              <a:tr h="750627">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P145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 chef de Babylone doit mourir avec violence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14.9-11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Sadaam</a:t>
                      </a:r>
                      <a:r>
                        <a:rPr lang="fr-CA" sz="2200" dirty="0">
                          <a:effectLst/>
                          <a:latin typeface="Arial Narrow" panose="020B0506020202030204" pitchFamily="34" charset="0"/>
                          <a:ea typeface="Times New Roman" panose="02020603050405020304" pitchFamily="18" charset="0"/>
                        </a:rPr>
                        <a:t> a été pendu par les courts le 30 déc. 2006</a:t>
                      </a:r>
                    </a:p>
                  </a:txBody>
                  <a:tcPr marL="68580" marR="68580" marT="0" marB="0">
                    <a:solidFill>
                      <a:schemeClr val="accent1">
                        <a:lumMod val="20000"/>
                        <a:lumOff val="80000"/>
                      </a:schemeClr>
                    </a:solidFill>
                  </a:tcPr>
                </a:tc>
              </a:tr>
              <a:tr h="150125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P146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Les étrangers essaient d’aide Babylone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És. 51.9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Des organisations innombrables internationales (publiques et privées) ont essayé depuis 2003, pour faire d’Iraq une nation démocratique.</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849403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739849594"/>
              </p:ext>
            </p:extLst>
          </p:nvPr>
        </p:nvGraphicFramePr>
        <p:xfrm>
          <a:off x="-1" y="1"/>
          <a:ext cx="12192002" cy="6834051"/>
        </p:xfrm>
        <a:graphic>
          <a:graphicData uri="http://schemas.openxmlformats.org/drawingml/2006/table">
            <a:tbl>
              <a:tblPr firstRow="1" bandRow="1">
                <a:tableStyleId>{5C22544A-7EE6-4342-B048-85BDC9FD1C3A}</a:tableStyleId>
              </a:tblPr>
              <a:tblGrid>
                <a:gridCol w="903515"/>
                <a:gridCol w="4680856"/>
                <a:gridCol w="1719943"/>
                <a:gridCol w="4887688"/>
              </a:tblGrid>
              <a:tr h="77070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938351">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P148</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Révolutions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Mc 13.8; Luc 21.9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40 révolutions 1882-2011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51857">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P149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Famines en divers lieux</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24.7; Mc 13.8; Luc 21.11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20</a:t>
                      </a:r>
                      <a:r>
                        <a:rPr lang="fr-CA" sz="2200" baseline="30000">
                          <a:effectLst/>
                          <a:latin typeface="Arial Narrow" panose="020B0506020202030204" pitchFamily="34" charset="0"/>
                          <a:ea typeface="Times New Roman" panose="02020603050405020304" pitchFamily="18" charset="0"/>
                        </a:rPr>
                        <a:t>e</a:t>
                      </a:r>
                      <a:r>
                        <a:rPr lang="fr-CA" sz="2200">
                          <a:effectLst/>
                          <a:latin typeface="Arial Narrow" panose="020B0506020202030204" pitchFamily="34" charset="0"/>
                          <a:ea typeface="Times New Roman" panose="02020603050405020304" pitchFamily="18" charset="0"/>
                        </a:rPr>
                        <a:t> siècle – siècle de famines; présentement 1 milliard affamés; longue liste de famines aigues et dévastatrices depuis 1882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360715">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P150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Pestes en divers lieux</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24.7; Luc 21.11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Troisième peste pandémique (1896-1945); Influenza espagnole (1918-1920); Varicelle (300-500 million de morts); Sida; Hépatite B et C, etc.</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83602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P151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Tremblements de terres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24.7; Mc 13.8; Luc 21.11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140 de terre avec plus de 2 million de morts et plusieurs blessés (1882-2011)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06780">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P152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Chronologie : « commencement des douleurs » : guerres, révolutions, famines, pestes, tremblements de terre, persécution des chrétiens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24.8-9</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Première guerre mondiale : Révolution russe, chinoise, fév., oct., famines en Chine et Inde, tremblements de terre en Iran, Japon, Chine, </a:t>
                      </a:r>
                      <a:r>
                        <a:rPr lang="fr-CA" sz="2200" dirty="0" err="1">
                          <a:effectLst/>
                          <a:latin typeface="Arial Narrow" panose="020B0506020202030204" pitchFamily="34" charset="0"/>
                          <a:ea typeface="Times New Roman" panose="02020603050405020304" pitchFamily="18" charset="0"/>
                        </a:rPr>
                        <a:t>Messina</a:t>
                      </a:r>
                      <a:r>
                        <a:rPr lang="fr-CA" sz="2200" dirty="0">
                          <a:effectLst/>
                          <a:latin typeface="Arial Narrow" panose="020B0506020202030204" pitchFamily="34" charset="0"/>
                          <a:ea typeface="Times New Roman" panose="02020603050405020304" pitchFamily="18" charset="0"/>
                        </a:rPr>
                        <a:t>, influenza espagnole, persécution soviétique des chrétiens (1922-1989)</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928613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744560406"/>
              </p:ext>
            </p:extLst>
          </p:nvPr>
        </p:nvGraphicFramePr>
        <p:xfrm>
          <a:off x="-1" y="2"/>
          <a:ext cx="12192002" cy="6857998"/>
        </p:xfrm>
        <a:graphic>
          <a:graphicData uri="http://schemas.openxmlformats.org/drawingml/2006/table">
            <a:tbl>
              <a:tblPr firstRow="1" bandRow="1">
                <a:tableStyleId>{5C22544A-7EE6-4342-B048-85BDC9FD1C3A}</a:tableStyleId>
              </a:tblPr>
              <a:tblGrid>
                <a:gridCol w="903515"/>
                <a:gridCol w="4680856"/>
                <a:gridCol w="1719943"/>
                <a:gridCol w="4887688"/>
              </a:tblGrid>
              <a:tr h="770116">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355403">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P153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Persécution massive des chrétiens (tourments)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24.8-9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Persécutions des chrétiens en Union Soviétique et l’Europe de l’Est (1922-1989). Oppression et discrimination, prison, camps de travail dur, hôpitaux psychiatriques</a:t>
                      </a:r>
                    </a:p>
                  </a:txBody>
                  <a:tcPr marL="68580" marR="68580" marT="0" marB="0">
                    <a:solidFill>
                      <a:schemeClr val="accent1">
                        <a:lumMod val="20000"/>
                        <a:lumOff val="80000"/>
                      </a:schemeClr>
                    </a:solidFill>
                  </a:tcPr>
                </a:tc>
              </a:tr>
              <a:tr h="1017710">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P154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Per : </a:t>
                      </a:r>
                      <a:r>
                        <a:rPr lang="fr-CA" sz="2200" dirty="0" err="1">
                          <a:effectLst/>
                          <a:latin typeface="Arial Narrow" panose="020B0506020202030204" pitchFamily="34" charset="0"/>
                          <a:ea typeface="Times New Roman" panose="02020603050405020304" pitchFamily="18" charset="0"/>
                        </a:rPr>
                        <a:t>sécution</a:t>
                      </a:r>
                      <a:r>
                        <a:rPr lang="fr-CA" sz="2200" dirty="0">
                          <a:effectLst/>
                          <a:latin typeface="Arial Narrow" panose="020B0506020202030204" pitchFamily="34" charset="0"/>
                          <a:ea typeface="Times New Roman" panose="02020603050405020304" pitchFamily="18" charset="0"/>
                        </a:rPr>
                        <a:t> massive de Chrétiens : « L’on vous fera mourir</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24.8-9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Persécutions de Chrétiens en Union Soviétique et l’Europe de l’Est (1922-1991. Des millions tués.</a:t>
                      </a:r>
                    </a:p>
                  </a:txBody>
                  <a:tcPr marL="68580" marR="68580" marT="0" marB="0">
                    <a:solidFill>
                      <a:schemeClr val="accent1">
                        <a:lumMod val="20000"/>
                        <a:lumOff val="80000"/>
                      </a:schemeClr>
                    </a:solidFill>
                  </a:tcPr>
                </a:tc>
              </a:tr>
              <a:tr h="1355403">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P155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Persécution massive de Chrétiens « vous serez haïs de toutes les nations, à cause de mon nom. »</a:t>
                      </a:r>
                    </a:p>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 </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24.8-9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Persécution de Chrétiens en Union Soviétique et l’Europe de l’Est (1920-1991). Le monde libre entier l’ont ignorée</a:t>
                      </a:r>
                    </a:p>
                  </a:txBody>
                  <a:tcPr marL="68580" marR="68580" marT="0" marB="0">
                    <a:solidFill>
                      <a:schemeClr val="accent1">
                        <a:lumMod val="20000"/>
                        <a:lumOff val="80000"/>
                      </a:schemeClr>
                    </a:solidFill>
                  </a:tcPr>
                </a:tc>
              </a:tr>
              <a:tr h="1355403">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P156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Alors aussi plusieurs succomberont (forcés d’abandonner la foi)</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24.10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Comme conséquence de la persécution, plusieurs Chrétiens professant délaissent Dieu et sa Parole et son rééduqués comme des athées.</a:t>
                      </a:r>
                    </a:p>
                  </a:txBody>
                  <a:tcPr marL="68580" marR="68580" marT="0" marB="0">
                    <a:solidFill>
                      <a:schemeClr val="accent1">
                        <a:lumMod val="20000"/>
                        <a:lumOff val="80000"/>
                      </a:schemeClr>
                    </a:solidFill>
                  </a:tcPr>
                </a:tc>
              </a:tr>
              <a:tr h="1003963">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P157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Ils se trahiront</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24.10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Coopération entre la police sécrète et la société : espionnage  et trahison</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657844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147100788"/>
              </p:ext>
            </p:extLst>
          </p:nvPr>
        </p:nvGraphicFramePr>
        <p:xfrm>
          <a:off x="0" y="2"/>
          <a:ext cx="12192001" cy="6857999"/>
        </p:xfrm>
        <a:graphic>
          <a:graphicData uri="http://schemas.openxmlformats.org/drawingml/2006/table">
            <a:tbl>
              <a:tblPr firstRow="1" bandRow="1">
                <a:tableStyleId>{5C22544A-7EE6-4342-B048-85BDC9FD1C3A}</a:tableStyleId>
              </a:tblPr>
              <a:tblGrid>
                <a:gridCol w="903515"/>
                <a:gridCol w="4680856"/>
                <a:gridCol w="1719943"/>
                <a:gridCol w="4887687"/>
              </a:tblGrid>
              <a:tr h="76883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676574">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P158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Même les membres de famille tourneront l’un contre l’autre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Mc 13.12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Infiltration de la famille par la police sécrète</a:t>
                      </a:r>
                    </a:p>
                  </a:txBody>
                  <a:tcPr marL="68580" marR="68580" marT="0" marB="0">
                    <a:solidFill>
                      <a:schemeClr val="accent1">
                        <a:lumMod val="20000"/>
                        <a:lumOff val="80000"/>
                      </a:schemeClr>
                    </a:solidFill>
                  </a:tcPr>
                </a:tc>
              </a:tr>
              <a:tr h="101486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P159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Ils se haïront les uns les autres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24.10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La confiance mutuelle est détruite par le système d’informateur dans les pays communistes.  L’amour a cédé à la haine</a:t>
                      </a:r>
                    </a:p>
                  </a:txBody>
                  <a:tcPr marL="68580" marR="68580" marT="0" marB="0">
                    <a:solidFill>
                      <a:schemeClr val="accent1">
                        <a:lumMod val="20000"/>
                        <a:lumOff val="80000"/>
                      </a:schemeClr>
                    </a:solidFill>
                  </a:tcPr>
                </a:tc>
              </a:tr>
              <a:tr h="1691434">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P160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Apostasie générale dans le Christianisme, sans persécution</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en-US" sz="2200">
                          <a:effectLst/>
                          <a:latin typeface="Arial Narrow" panose="020B0506020202030204" pitchFamily="34" charset="0"/>
                          <a:ea typeface="Times New Roman" panose="02020603050405020304" pitchFamily="18" charset="0"/>
                        </a:rPr>
                        <a:t>2 Thess. 2.3; 2 Tim. 4.3-4; 2 Pe 3.3-6; Jude 1.11,17-18; Luc 17. 26-30</a:t>
                      </a:r>
                      <a:endParaRPr lang="fr-CA" sz="220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20e siècle, surtout depuis 1968: des millions de l’Occident tournent le dos au Christianisme.  La théologie libérale rejette la base du Christianisme</a:t>
                      </a:r>
                    </a:p>
                  </a:txBody>
                  <a:tcPr marL="68580" marR="68580" marT="0" marB="0">
                    <a:solidFill>
                      <a:schemeClr val="accent1">
                        <a:lumMod val="20000"/>
                        <a:lumOff val="80000"/>
                      </a:schemeClr>
                    </a:solidFill>
                  </a:tcPr>
                </a:tc>
              </a:tr>
              <a:tr h="1353148">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P161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Immoralité enseignée dans les églises et appelée la liberté</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 Pe 2;</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Jude 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Les églises protestantes et réformées sont infiltrées par l’immoralité de la révolution 1968 : Sexe prémaritale, tolérance et défense d’homosexualité</a:t>
                      </a:r>
                    </a:p>
                  </a:txBody>
                  <a:tcPr marL="68580" marR="68580" marT="0" marB="0">
                    <a:solidFill>
                      <a:schemeClr val="accent1">
                        <a:lumMod val="20000"/>
                        <a:lumOff val="80000"/>
                      </a:schemeClr>
                    </a:solidFill>
                  </a:tcPr>
                </a:tc>
              </a:tr>
              <a:tr h="135314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P162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Plusieurs faux prophètes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24.11-24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Trois vagues charismatiques : 1906; 1960; 1980. Plusieurs faux prophètes à travers le monde; plusieurs fausses enseignements; vague ésotérique les 1960’s</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663059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65911910"/>
              </p:ext>
            </p:extLst>
          </p:nvPr>
        </p:nvGraphicFramePr>
        <p:xfrm>
          <a:off x="0" y="2"/>
          <a:ext cx="12192001" cy="6857998"/>
        </p:xfrm>
        <a:graphic>
          <a:graphicData uri="http://schemas.openxmlformats.org/drawingml/2006/table">
            <a:tbl>
              <a:tblPr firstRow="1" bandRow="1">
                <a:tableStyleId>{5C22544A-7EE6-4342-B048-85BDC9FD1C3A}</a:tableStyleId>
              </a:tblPr>
              <a:tblGrid>
                <a:gridCol w="903515"/>
                <a:gridCol w="4680856"/>
                <a:gridCol w="1719943"/>
                <a:gridCol w="4887687"/>
              </a:tblGrid>
              <a:tr h="866529">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2163899">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P163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Ils séduiront beaucoup de gens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24.11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Approx. 600 million suivent de nouveaux prophètes et hérésies charismatiques; aussi des millions ont tourné vers doctrines ésotériques</a:t>
                      </a:r>
                    </a:p>
                  </a:txBody>
                  <a:tcPr marL="68580" marR="68580" marT="0" marB="0">
                    <a:solidFill>
                      <a:schemeClr val="accent1">
                        <a:lumMod val="20000"/>
                        <a:lumOff val="80000"/>
                      </a:schemeClr>
                    </a:solidFill>
                  </a:tcPr>
                </a:tc>
              </a:tr>
              <a:tr h="2588749">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P164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De grands (réels) prodiges et des miracles </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Danger de déception pour vrais croyants, les élus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24.24;</a:t>
                      </a:r>
                    </a:p>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2 Tim. 3.8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Des rassemblements pour guérir les malades, des millions qui parlent en langues, Bénédiction de Toronto : Guérison de l’Esprit par praticiens ésotériques, etc.</a:t>
                      </a:r>
                    </a:p>
                  </a:txBody>
                  <a:tcPr marL="68580" marR="68580" marT="0" marB="0">
                    <a:solidFill>
                      <a:schemeClr val="accent1">
                        <a:lumMod val="20000"/>
                        <a:lumOff val="80000"/>
                      </a:schemeClr>
                    </a:solidFill>
                  </a:tcPr>
                </a:tc>
              </a:tr>
              <a:tr h="123882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P165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Déception progressive par imposteurs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Plusieurs prodiges par le mouvement charismatique sont prouvés faux</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925324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528125573"/>
              </p:ext>
            </p:extLst>
          </p:nvPr>
        </p:nvGraphicFramePr>
        <p:xfrm>
          <a:off x="0" y="2"/>
          <a:ext cx="12192001" cy="6857998"/>
        </p:xfrm>
        <a:graphic>
          <a:graphicData uri="http://schemas.openxmlformats.org/drawingml/2006/table">
            <a:tbl>
              <a:tblPr firstRow="1" bandRow="1">
                <a:tableStyleId>{5C22544A-7EE6-4342-B048-85BDC9FD1C3A}</a:tableStyleId>
              </a:tblPr>
              <a:tblGrid>
                <a:gridCol w="903515"/>
                <a:gridCol w="4680856"/>
                <a:gridCol w="1719943"/>
                <a:gridCol w="4887687"/>
              </a:tblGrid>
              <a:tr h="86002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4497786">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P166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Faux messies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Mt. 24.24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Oskar Ernst Bernhardt alias A-bd-ru-shin (1875-1941); Jiddu Krishnamurti (1895-1986); George Baker alias Father Divine (1880-1965); Rabbi Menachem Mendel Schneerson, Rebbe (1902-1994); Maharishi Mahesh Yogi (1918-1998); San Myung Mun (1920-2012); Swami Omkarananda (1930-2000); Jim Jones (1931-1978); Marshal Applewhite (131-1997); Bhagwan Shree Rajnesh (1931-1990); Charles Manson (1934); Guru  ; Maharaj Ji (1957); David Koresh (1959-1993</a:t>
                      </a:r>
                    </a:p>
                  </a:txBody>
                  <a:tcPr marL="68580" marR="68580" marT="0" marB="0">
                    <a:solidFill>
                      <a:schemeClr val="accent1">
                        <a:lumMod val="20000"/>
                        <a:lumOff val="80000"/>
                      </a:schemeClr>
                    </a:solidFill>
                  </a:tcPr>
                </a:tc>
              </a:tr>
              <a:tr h="1500188">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P167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Tsunamis et inondations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Luc 21.25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Longue liste d’inondations majeures : 1882-2011; </a:t>
                      </a:r>
                      <a:r>
                        <a:rPr lang="fr-CA" sz="2200" dirty="0" err="1">
                          <a:effectLst/>
                          <a:latin typeface="Arial Narrow" panose="020B0506020202030204" pitchFamily="34" charset="0"/>
                          <a:ea typeface="Times New Roman" panose="02020603050405020304" pitchFamily="18" charset="0"/>
                        </a:rPr>
                        <a:t>Tsunamie</a:t>
                      </a:r>
                      <a:r>
                        <a:rPr lang="fr-CA" sz="2200" dirty="0">
                          <a:effectLst/>
                          <a:latin typeface="Arial Narrow" panose="020B0506020202030204" pitchFamily="34" charset="0"/>
                          <a:ea typeface="Times New Roman" panose="02020603050405020304" pitchFamily="18" charset="0"/>
                        </a:rPr>
                        <a:t> 2004 : 230 000 morts; 2005 : inondations New </a:t>
                      </a:r>
                      <a:r>
                        <a:rPr lang="fr-CA" sz="2200" dirty="0" err="1">
                          <a:effectLst/>
                          <a:latin typeface="Arial Narrow" panose="020B0506020202030204" pitchFamily="34" charset="0"/>
                          <a:ea typeface="Times New Roman" panose="02020603050405020304" pitchFamily="18" charset="0"/>
                        </a:rPr>
                        <a:t>Orleans</a:t>
                      </a:r>
                      <a:r>
                        <a:rPr lang="fr-CA" sz="2200" dirty="0">
                          <a:effectLst/>
                          <a:latin typeface="Arial Narrow" panose="020B0506020202030204" pitchFamily="34" charset="0"/>
                          <a:ea typeface="Times New Roman" panose="02020603050405020304" pitchFamily="18" charset="0"/>
                        </a:rPr>
                        <a:t> : Japon 2011 : </a:t>
                      </a:r>
                      <a:r>
                        <a:rPr lang="fr-CA" sz="2200" dirty="0" err="1">
                          <a:effectLst/>
                          <a:latin typeface="Arial Narrow" panose="020B0506020202030204" pitchFamily="34" charset="0"/>
                          <a:ea typeface="Times New Roman" panose="02020603050405020304" pitchFamily="18" charset="0"/>
                        </a:rPr>
                        <a:t>Tsunamie</a:t>
                      </a:r>
                      <a:r>
                        <a:rPr lang="fr-CA" sz="2200" dirty="0">
                          <a:effectLst/>
                          <a:latin typeface="Arial Narrow" panose="020B0506020202030204" pitchFamily="34" charset="0"/>
                          <a:ea typeface="Times New Roman" panose="02020603050405020304" pitchFamily="18" charset="0"/>
                        </a:rPr>
                        <a:t> et désastre nucléaire</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589017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82264499"/>
              </p:ext>
            </p:extLst>
          </p:nvPr>
        </p:nvGraphicFramePr>
        <p:xfrm>
          <a:off x="-1" y="2"/>
          <a:ext cx="12192002" cy="6857998"/>
        </p:xfrm>
        <a:graphic>
          <a:graphicData uri="http://schemas.openxmlformats.org/drawingml/2006/table">
            <a:tbl>
              <a:tblPr firstRow="1" bandRow="1">
                <a:tableStyleId>{5C22544A-7EE6-4342-B048-85BDC9FD1C3A}</a:tableStyleId>
              </a:tblPr>
              <a:tblGrid>
                <a:gridCol w="903515"/>
                <a:gridCol w="4680856"/>
                <a:gridCol w="1719943"/>
                <a:gridCol w="4887688"/>
              </a:tblGrid>
              <a:tr h="855681">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058330">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P168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Terrorisme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Luc 21.25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Terrorisme islamique un problème mondial 20</a:t>
                      </a:r>
                      <a:r>
                        <a:rPr lang="fr-CA" sz="2200" baseline="30000">
                          <a:effectLst/>
                          <a:latin typeface="Arial Narrow" panose="020B0506020202030204" pitchFamily="34" charset="0"/>
                          <a:ea typeface="Times New Roman" panose="02020603050405020304" pitchFamily="18" charset="0"/>
                        </a:rPr>
                        <a:t>e</a:t>
                      </a:r>
                      <a:r>
                        <a:rPr lang="fr-CA" sz="2200">
                          <a:effectLst/>
                          <a:latin typeface="Arial Narrow" panose="020B0506020202030204" pitchFamily="34" charset="0"/>
                          <a:ea typeface="Times New Roman" panose="02020603050405020304" pitchFamily="18" charset="0"/>
                        </a:rPr>
                        <a:t> et 21</a:t>
                      </a:r>
                      <a:r>
                        <a:rPr lang="fr-CA" sz="2200" baseline="30000">
                          <a:effectLst/>
                          <a:latin typeface="Arial Narrow" panose="020B0506020202030204" pitchFamily="34" charset="0"/>
                          <a:ea typeface="Times New Roman" panose="02020603050405020304" pitchFamily="18" charset="0"/>
                        </a:rPr>
                        <a:t>e</a:t>
                      </a:r>
                      <a:r>
                        <a:rPr lang="fr-CA" sz="2200">
                          <a:effectLst/>
                          <a:latin typeface="Arial Narrow" panose="020B0506020202030204" pitchFamily="34" charset="0"/>
                          <a:ea typeface="Times New Roman" panose="02020603050405020304" pitchFamily="18" charset="0"/>
                        </a:rPr>
                        <a:t> siècles; augmentation dramatique de désastres naturels.</a:t>
                      </a:r>
                    </a:p>
                  </a:txBody>
                  <a:tcPr marL="68580" marR="68580" marT="0" marB="0">
                    <a:solidFill>
                      <a:schemeClr val="accent1">
                        <a:lumMod val="20000"/>
                        <a:lumOff val="80000"/>
                      </a:schemeClr>
                    </a:solidFill>
                  </a:tcPr>
                </a:tc>
              </a:tr>
              <a:tr h="1763884">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P169</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Chute morale parmi les masses en Orient</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24.12; Luc 17.28-30;</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 Tim. 3.1-5;</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 Pe 2; 3.17; Jude 1.4-23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Chute morale à cause de la révolution 1968.</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Enseignement de l’évolution, théologie libérale, critiqe de la Bible</a:t>
                      </a:r>
                    </a:p>
                  </a:txBody>
                  <a:tcPr marL="68580" marR="68580" marT="0" marB="0">
                    <a:solidFill>
                      <a:schemeClr val="accent1">
                        <a:lumMod val="20000"/>
                        <a:lumOff val="80000"/>
                      </a:schemeClr>
                    </a:solidFill>
                  </a:tcPr>
                </a:tc>
              </a:tr>
              <a:tr h="1766724">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P170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L’amour du plus grand nombre se refroidira</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Mt. 24.12; 2 Tim. 3.3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Plus de 40 million de bébés avortés chaque année, ce qui laisse les masses non touchés, froides. Les sentiments naturels sont détruits par les styles de vie pervers et pécheur</a:t>
                      </a:r>
                    </a:p>
                  </a:txBody>
                  <a:tcPr marL="68580" marR="68580" marT="0" marB="0">
                    <a:solidFill>
                      <a:schemeClr val="accent1">
                        <a:lumMod val="20000"/>
                        <a:lumOff val="80000"/>
                      </a:schemeClr>
                    </a:solidFill>
                  </a:tcPr>
                </a:tc>
              </a:tr>
              <a:tr h="1413379">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P171</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L’évangile est prêché à toutes les nations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err="1">
                          <a:effectLst/>
                          <a:latin typeface="Arial Narrow" panose="020B0506020202030204" pitchFamily="34" charset="0"/>
                          <a:ea typeface="Times New Roman" panose="02020603050405020304" pitchFamily="18" charset="0"/>
                        </a:rPr>
                        <a:t>Mtt</a:t>
                      </a:r>
                      <a:r>
                        <a:rPr lang="fr-CA" sz="2200" dirty="0">
                          <a:effectLst/>
                          <a:latin typeface="Arial Narrow" panose="020B0506020202030204" pitchFamily="34" charset="0"/>
                          <a:ea typeface="Times New Roman" panose="02020603050405020304" pitchFamily="18" charset="0"/>
                        </a:rPr>
                        <a:t>. 24.14; Mc 13.10</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Prédication de l’évangile à toutes les nations, pas toutes les tribus, 20</a:t>
                      </a:r>
                      <a:r>
                        <a:rPr lang="fr-CA" sz="2200" baseline="30000" dirty="0">
                          <a:effectLst/>
                          <a:latin typeface="Arial Narrow" panose="020B0506020202030204" pitchFamily="34" charset="0"/>
                          <a:ea typeface="Times New Roman" panose="02020603050405020304" pitchFamily="18" charset="0"/>
                        </a:rPr>
                        <a:t>e</a:t>
                      </a:r>
                      <a:r>
                        <a:rPr lang="fr-CA" sz="2200" dirty="0">
                          <a:effectLst/>
                          <a:latin typeface="Arial Narrow" panose="020B0506020202030204" pitchFamily="34" charset="0"/>
                          <a:ea typeface="Times New Roman" panose="02020603050405020304" pitchFamily="18" charset="0"/>
                        </a:rPr>
                        <a:t> siècle, via radio, internet, etc.</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461353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4197885386"/>
              </p:ext>
            </p:extLst>
          </p:nvPr>
        </p:nvGraphicFramePr>
        <p:xfrm>
          <a:off x="0" y="2"/>
          <a:ext cx="12191999" cy="6857998"/>
        </p:xfrm>
        <a:graphic>
          <a:graphicData uri="http://schemas.openxmlformats.org/drawingml/2006/table">
            <a:tbl>
              <a:tblPr firstRow="1" bandRow="1">
                <a:tableStyleId>{5C22544A-7EE6-4342-B048-85BDC9FD1C3A}</a:tableStyleId>
              </a:tblPr>
              <a:tblGrid>
                <a:gridCol w="903515"/>
                <a:gridCol w="4680855"/>
                <a:gridCol w="1719942"/>
                <a:gridCol w="4887687"/>
              </a:tblGrid>
              <a:tr h="922251">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40665">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P172</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Ils disent continuellement « paix et sureté »</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1 Thess. 5.1-3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La phrase utilisée constamment au Moyen Orient dans le procès pour la paix de 1974-aujourd’hui</a:t>
                      </a:r>
                    </a:p>
                  </a:txBody>
                  <a:tcPr marL="68580" marR="68580" marT="0" marB="0">
                    <a:solidFill>
                      <a:schemeClr val="accent1">
                        <a:lumMod val="20000"/>
                        <a:lumOff val="80000"/>
                      </a:schemeClr>
                    </a:solidFill>
                  </a:tcPr>
                </a:tc>
              </a:tr>
              <a:tr h="289091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P173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Jérusalem une coupe d’étourdissement (boisson alcoolique qui brouille toute pensée raisonnable) et une pierre pesante pour évaluer le pouvoir militaire des nations autour  </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Zach. 12.2-3</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Jérusalem Est, avec le mont du Temple, est au cœur du conflit du Moyen Orient.</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Iran veut libérer Jérusalem avec le menace nucléaire.</a:t>
                      </a:r>
                    </a:p>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La libération de Jérusalem est le but principal du terrorisme d’Hamas, Jihad, Hezbollah, etc.  Les Palestiniens réclament l’est de Jérusalem comme la capitale future de leur État futur.</a:t>
                      </a:r>
                    </a:p>
                  </a:txBody>
                  <a:tcPr marL="68580" marR="68580" marT="0" marB="0">
                    <a:solidFill>
                      <a:schemeClr val="accent1">
                        <a:lumMod val="20000"/>
                        <a:lumOff val="80000"/>
                      </a:schemeClr>
                    </a:solidFill>
                  </a:tcPr>
                </a:tc>
              </a:tr>
              <a:tr h="1904171">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P174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Le retour de Christ rejeté</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2 </a:t>
                      </a:r>
                      <a:r>
                        <a:rPr lang="fr-CA" sz="2200" dirty="0" err="1">
                          <a:effectLst/>
                          <a:latin typeface="Arial Narrow" panose="020B0506020202030204" pitchFamily="34" charset="0"/>
                          <a:ea typeface="Times New Roman" panose="02020603050405020304" pitchFamily="18" charset="0"/>
                        </a:rPr>
                        <a:t>Pe</a:t>
                      </a:r>
                      <a:r>
                        <a:rPr lang="fr-CA" sz="2200" dirty="0">
                          <a:effectLst/>
                          <a:latin typeface="Arial Narrow" panose="020B0506020202030204" pitchFamily="34" charset="0"/>
                          <a:ea typeface="Times New Roman" panose="02020603050405020304" pitchFamily="18" charset="0"/>
                        </a:rPr>
                        <a:t> 3.2-4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La théologie libérale rejette le retour de Christ comme un mythe.  Des millions de l’Occident autre fois chrétien ont rejeté l’attente de la venue de Christ</a:t>
                      </a:r>
                    </a:p>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 </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782087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724585525"/>
              </p:ext>
            </p:extLst>
          </p:nvPr>
        </p:nvGraphicFramePr>
        <p:xfrm>
          <a:off x="0" y="2"/>
          <a:ext cx="12191999" cy="7542860"/>
        </p:xfrm>
        <a:graphic>
          <a:graphicData uri="http://schemas.openxmlformats.org/drawingml/2006/table">
            <a:tbl>
              <a:tblPr firstRow="1" bandRow="1">
                <a:tableStyleId>{5C22544A-7EE6-4342-B048-85BDC9FD1C3A}</a:tableStyleId>
              </a:tblPr>
              <a:tblGrid>
                <a:gridCol w="903515"/>
                <a:gridCol w="4680855"/>
                <a:gridCol w="1719942"/>
                <a:gridCol w="4887687"/>
              </a:tblGrid>
              <a:tr h="114363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403620">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P175</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Tout demeure comme dès le commencement de la création.</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 Pe 3.4-6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Le principe de l’uniformatarianisme a remplacé le principe d’une catastrophe en géologie pour les masses du 20 e siècle</a:t>
                      </a:r>
                    </a:p>
                  </a:txBody>
                  <a:tcPr marL="68580" marR="68580" marT="0" marB="0">
                    <a:solidFill>
                      <a:schemeClr val="accent1">
                        <a:lumMod val="20000"/>
                        <a:lumOff val="80000"/>
                      </a:schemeClr>
                    </a:solidFill>
                  </a:tcPr>
                </a:tc>
              </a:tr>
              <a:tr h="1153886">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P176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L’histoire du déluge rejetée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 Pe 3.4-6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Au 20</a:t>
                      </a:r>
                      <a:r>
                        <a:rPr lang="fr-CA" sz="2200" baseline="30000">
                          <a:effectLst/>
                          <a:latin typeface="Arial Narrow" panose="020B0506020202030204" pitchFamily="34" charset="0"/>
                          <a:ea typeface="Times New Roman" panose="02020603050405020304" pitchFamily="18" charset="0"/>
                        </a:rPr>
                        <a:t>e</a:t>
                      </a:r>
                      <a:r>
                        <a:rPr lang="fr-CA" sz="2200">
                          <a:effectLst/>
                          <a:latin typeface="Arial Narrow" panose="020B0506020202030204" pitchFamily="34" charset="0"/>
                          <a:ea typeface="Times New Roman" panose="02020603050405020304" pitchFamily="18" charset="0"/>
                        </a:rPr>
                        <a:t> siècle les masses voient le déluge comme un mythe</a:t>
                      </a:r>
                    </a:p>
                  </a:txBody>
                  <a:tcPr marL="68580" marR="68580" marT="0" marB="0">
                    <a:solidFill>
                      <a:schemeClr val="accent1">
                        <a:lumMod val="20000"/>
                        <a:lumOff val="80000"/>
                      </a:schemeClr>
                    </a:solidFill>
                  </a:tcPr>
                </a:tc>
              </a:tr>
              <a:tr h="1480457">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P177</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L’histoire de la Création rejetée</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2 Pe 3.4-6</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La croyance dans l’évolution a remplacé la croyance dans la Création selon la Bible.</a:t>
                      </a:r>
                    </a:p>
                  </a:txBody>
                  <a:tcPr marL="68580" marR="68580" marT="0" marB="0">
                    <a:solidFill>
                      <a:schemeClr val="accent1">
                        <a:lumMod val="20000"/>
                        <a:lumOff val="80000"/>
                      </a:schemeClr>
                    </a:solidFill>
                  </a:tcPr>
                </a:tc>
              </a:tr>
              <a:tr h="2361262">
                <a:tc>
                  <a:txBody>
                    <a:bodyPr/>
                    <a:lstStyle/>
                    <a:p>
                      <a:pPr marL="0" marR="0" hangingPunct="0">
                        <a:spcBef>
                          <a:spcPts val="0"/>
                        </a:spcBef>
                        <a:spcAft>
                          <a:spcPts val="0"/>
                        </a:spcAft>
                        <a:tabLst>
                          <a:tab pos="285750" algn="l"/>
                        </a:tabLst>
                      </a:pPr>
                      <a:r>
                        <a:rPr lang="fr-CA" sz="2200">
                          <a:effectLst/>
                          <a:latin typeface="Arial Narrow" panose="020B0506020202030204" pitchFamily="34" charset="0"/>
                          <a:ea typeface="Times New Roman" panose="02020603050405020304" pitchFamily="18" charset="0"/>
                        </a:rPr>
                        <a:t>P178</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Recherche de mythes</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2 Tim. 4.3-4</a:t>
                      </a:r>
                    </a:p>
                  </a:txBody>
                  <a:tcPr marL="68580" marR="68580" marT="0" marB="0">
                    <a:solidFill>
                      <a:schemeClr val="accent1">
                        <a:lumMod val="20000"/>
                        <a:lumOff val="80000"/>
                      </a:schemeClr>
                    </a:solidFill>
                  </a:tcPr>
                </a:tc>
                <a:tc>
                  <a:txBody>
                    <a:bodyPr/>
                    <a:lstStyle/>
                    <a:p>
                      <a:pPr marL="0" marR="0" hangingPunct="0">
                        <a:spcBef>
                          <a:spcPts val="0"/>
                        </a:spcBef>
                        <a:spcAft>
                          <a:spcPts val="0"/>
                        </a:spcAft>
                        <a:tabLst>
                          <a:tab pos="285750" algn="l"/>
                        </a:tabLst>
                      </a:pPr>
                      <a:r>
                        <a:rPr lang="fr-CA" sz="2200" dirty="0">
                          <a:effectLst/>
                          <a:latin typeface="Arial Narrow" panose="020B0506020202030204" pitchFamily="34" charset="0"/>
                          <a:ea typeface="Times New Roman" panose="02020603050405020304" pitchFamily="18" charset="0"/>
                        </a:rPr>
                        <a:t>Augmentation de mythologie, fiction science, croyance en </a:t>
                      </a:r>
                      <a:r>
                        <a:rPr lang="fr-CA" sz="2200" dirty="0" err="1">
                          <a:effectLst/>
                          <a:latin typeface="Arial Narrow" panose="020B0506020202030204" pitchFamily="34" charset="0"/>
                          <a:ea typeface="Times New Roman" panose="02020603050405020304" pitchFamily="18" charset="0"/>
                        </a:rPr>
                        <a:t>UFO’s</a:t>
                      </a:r>
                      <a:r>
                        <a:rPr lang="fr-CA" sz="2200" dirty="0">
                          <a:effectLst/>
                          <a:latin typeface="Arial Narrow" panose="020B0506020202030204" pitchFamily="34" charset="0"/>
                          <a:ea typeface="Times New Roman" panose="02020603050405020304" pitchFamily="18" charset="0"/>
                        </a:rPr>
                        <a:t>, fantaisie et horreur dans filmes, littérature, musique, jeu d’ordinateur, ésotérisme, occultisme</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23146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777145062"/>
              </p:ext>
            </p:extLst>
          </p:nvPr>
        </p:nvGraphicFramePr>
        <p:xfrm>
          <a:off x="0" y="10886"/>
          <a:ext cx="12192002" cy="6847113"/>
        </p:xfrm>
        <a:graphic>
          <a:graphicData uri="http://schemas.openxmlformats.org/drawingml/2006/table">
            <a:tbl>
              <a:tblPr firstRow="1" bandRow="1">
                <a:tableStyleId>{5C22544A-7EE6-4342-B048-85BDC9FD1C3A}</a:tableStyleId>
              </a:tblPr>
              <a:tblGrid>
                <a:gridCol w="903514"/>
                <a:gridCol w="4680857"/>
                <a:gridCol w="1719943"/>
                <a:gridCol w="4887688"/>
              </a:tblGrid>
              <a:tr h="79229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69721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D’abord, Sionisme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(Période des pêcheurs)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16.16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Sionisme prépare le chemin pour l’immigration : 1750 à 1882,</a:t>
                      </a:r>
                    </a:p>
                  </a:txBody>
                  <a:tcPr marL="68580" marR="68580" marT="0" marB="0">
                    <a:solidFill>
                      <a:schemeClr val="accent1">
                        <a:lumMod val="20000"/>
                        <a:lumOff val="80000"/>
                      </a:schemeClr>
                    </a:solidFill>
                  </a:tcPr>
                </a:tc>
              </a:tr>
              <a:tr h="69721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P12</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Persécution qui suit</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(Période des chasseurs)</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16.16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La persécution contre les Juifs a conduit aux grandes vagues d’immigration</a:t>
                      </a:r>
                    </a:p>
                  </a:txBody>
                  <a:tcPr marL="68580" marR="68580" marT="0" marB="0">
                    <a:solidFill>
                      <a:schemeClr val="accent1">
                        <a:lumMod val="20000"/>
                        <a:lumOff val="80000"/>
                      </a:schemeClr>
                    </a:solidFill>
                  </a:tcPr>
                </a:tc>
              </a:tr>
              <a:tr h="139443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P13</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en plusieurs étapes, comme des ruisseaux dans le midi (</a:t>
                      </a:r>
                      <a:r>
                        <a:rPr lang="fr-CA" sz="2200" dirty="0" err="1">
                          <a:effectLst/>
                          <a:latin typeface="Arial Narrow" panose="020B0506020202030204" pitchFamily="34" charset="0"/>
                          <a:ea typeface="Times New Roman" panose="02020603050405020304" pitchFamily="18" charset="0"/>
                        </a:rPr>
                        <a:t>Gen</a:t>
                      </a:r>
                      <a:r>
                        <a:rPr lang="fr-CA" sz="2200" dirty="0">
                          <a:effectLst/>
                          <a:latin typeface="Arial Narrow" panose="020B0506020202030204" pitchFamily="34" charset="0"/>
                          <a:ea typeface="Times New Roman" panose="02020603050405020304" pitchFamily="18" charset="0"/>
                        </a:rPr>
                        <a:t>. 12.9, « </a:t>
                      </a:r>
                      <a:r>
                        <a:rPr lang="fr-CA" sz="2200" dirty="0" err="1">
                          <a:effectLst/>
                          <a:latin typeface="Arial Narrow" panose="020B0506020202030204" pitchFamily="34" charset="0"/>
                          <a:ea typeface="Times New Roman" panose="02020603050405020304" pitchFamily="18" charset="0"/>
                        </a:rPr>
                        <a:t>Negev</a:t>
                      </a:r>
                      <a:r>
                        <a:rPr lang="fr-CA" sz="2200" dirty="0">
                          <a:effectLst/>
                          <a:latin typeface="Arial Narrow" panose="020B0506020202030204" pitchFamily="34" charset="0"/>
                          <a:ea typeface="Times New Roman" panose="02020603050405020304" pitchFamily="18" charset="0"/>
                        </a:rPr>
                        <a:t> » région sèche au sud de la Palestine)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126.4</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 à aujourd’hui : Retour en plusieurs étapes d’immigration</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39443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P14</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avec des arrêts </a:t>
                      </a:r>
                      <a:r>
                        <a:rPr lang="fr-CA" sz="2200" dirty="0" err="1">
                          <a:effectLst/>
                          <a:latin typeface="Arial Narrow" panose="020B0506020202030204" pitchFamily="34" charset="0"/>
                          <a:ea typeface="Times New Roman" panose="02020603050405020304" pitchFamily="18" charset="0"/>
                        </a:rPr>
                        <a:t>intermédiats</a:t>
                      </a:r>
                      <a:r>
                        <a:rPr lang="fr-CA" sz="2200" dirty="0">
                          <a:effectLst/>
                          <a:latin typeface="Arial Narrow" panose="020B0506020202030204" pitchFamily="34" charset="0"/>
                          <a:ea typeface="Times New Roman" panose="02020603050405020304" pitchFamily="18" charset="0"/>
                        </a:rPr>
                        <a:t> comme des petits ruisseaux coulent vers les plus grands ruisseaux avant qu’ils arrivent au ruisseau principal</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126.4</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 à aujourd’hui.  Plusieurs Juifs passent par d’autres pays lors de leur retour en Israël</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871502">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P15</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du « septentrion .. des extrémités de la terre »</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31.8; </a:t>
                      </a:r>
                      <a:r>
                        <a:rPr lang="fr-CA" sz="2200" dirty="0" smtClean="0">
                          <a:effectLst/>
                          <a:latin typeface="Arial Narrow" panose="020B0506020202030204" pitchFamily="34" charset="0"/>
                          <a:ea typeface="Times New Roman" panose="02020603050405020304" pitchFamily="18" charset="0"/>
                        </a:rPr>
                        <a:t>3.19; 6.15</a:t>
                      </a:r>
                      <a:r>
                        <a:rPr lang="fr-CA" sz="2200" dirty="0">
                          <a:effectLst/>
                          <a:latin typeface="Arial Narrow" panose="020B0506020202030204" pitchFamily="34" charset="0"/>
                          <a:ea typeface="Times New Roman" panose="02020603050405020304" pitchFamily="18" charset="0"/>
                        </a:rPr>
                        <a:t>; 23.7</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És.49.12; </a:t>
                      </a:r>
                      <a:r>
                        <a:rPr lang="fr-CA" sz="2200" dirty="0" smtClean="0">
                          <a:effectLst/>
                          <a:latin typeface="Arial Narrow" panose="020B0506020202030204" pitchFamily="34" charset="0"/>
                          <a:ea typeface="Times New Roman" panose="02020603050405020304" pitchFamily="18" charset="0"/>
                        </a:rPr>
                        <a:t>43.6 </a:t>
                      </a:r>
                      <a:r>
                        <a:rPr lang="fr-CA" sz="2200" dirty="0" err="1" smtClean="0">
                          <a:effectLst/>
                          <a:latin typeface="Arial Narrow" panose="020B0506020202030204" pitchFamily="34" charset="0"/>
                          <a:ea typeface="Times New Roman" panose="02020603050405020304" pitchFamily="18" charset="0"/>
                        </a:rPr>
                        <a:t>Zach</a:t>
                      </a:r>
                      <a:r>
                        <a:rPr lang="fr-CA" sz="2200" dirty="0">
                          <a:effectLst/>
                          <a:latin typeface="Arial Narrow" panose="020B0506020202030204" pitchFamily="34" charset="0"/>
                          <a:ea typeface="Times New Roman" panose="02020603050405020304" pitchFamily="18" charset="0"/>
                        </a:rPr>
                        <a:t>. 2.6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1,3 million de la Russie/Union Soviétique/CIS</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(Commonwealth of Independent States, pays de l’ancien Union Soviétique)</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688262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834034066"/>
              </p:ext>
            </p:extLst>
          </p:nvPr>
        </p:nvGraphicFramePr>
        <p:xfrm>
          <a:off x="0" y="-10886"/>
          <a:ext cx="12192002" cy="6868886"/>
        </p:xfrm>
        <a:graphic>
          <a:graphicData uri="http://schemas.openxmlformats.org/drawingml/2006/table">
            <a:tbl>
              <a:tblPr firstRow="1" bandRow="1">
                <a:tableStyleId>{5C22544A-7EE6-4342-B048-85BDC9FD1C3A}</a:tableStyleId>
              </a:tblPr>
              <a:tblGrid>
                <a:gridCol w="903514"/>
                <a:gridCol w="4680857"/>
                <a:gridCol w="1719943"/>
                <a:gridCol w="4887688"/>
              </a:tblGrid>
              <a:tr h="79229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090934">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Retour du nord extrême (Russie/Union Soviétique/CIS) en grands nombres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31.8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1,3 million de la Russie/Union Soviétique/CIS, comprenant plus que 1/3 du total</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87975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Fuite du septentrion (Russie)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Zach. 2.6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Depuis 1882, plusieurs vagues d’émigration de la Russie à cause de la persécution des Juifs</a:t>
                      </a:r>
                    </a:p>
                  </a:txBody>
                  <a:tcPr marL="68580" marR="68580" marT="0" marB="0">
                    <a:solidFill>
                      <a:schemeClr val="accent1">
                        <a:lumMod val="20000"/>
                        <a:lumOff val="80000"/>
                      </a:schemeClr>
                    </a:solidFill>
                  </a:tcPr>
                </a:tc>
              </a:tr>
              <a:tr h="122756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P18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des pays autour d’Israël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Éz</a:t>
                      </a:r>
                      <a:r>
                        <a:rPr lang="fr-CA" sz="2200" dirty="0">
                          <a:effectLst/>
                          <a:latin typeface="Arial Narrow" panose="020B0506020202030204" pitchFamily="34" charset="0"/>
                          <a:ea typeface="Times New Roman" panose="02020603050405020304" pitchFamily="18" charset="0"/>
                        </a:rPr>
                        <a:t>. 37.21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Dès 1948, émigration en masse des pays arabes autour.  Aprox. 650 000</a:t>
                      </a:r>
                    </a:p>
                  </a:txBody>
                  <a:tcPr marL="68580" marR="68580" marT="0" marB="0">
                    <a:solidFill>
                      <a:schemeClr val="accent1">
                        <a:lumMod val="20000"/>
                        <a:lumOff val="80000"/>
                      </a:schemeClr>
                    </a:solidFill>
                  </a:tcPr>
                </a:tc>
              </a:tr>
              <a:tr h="120194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P19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l’Assyrie (le nord de </a:t>
                      </a:r>
                      <a:r>
                        <a:rPr lang="fr-CA" sz="2200" dirty="0" smtClean="0">
                          <a:effectLst/>
                          <a:latin typeface="Arial Narrow" panose="020B0506020202030204" pitchFamily="34" charset="0"/>
                          <a:ea typeface="Times New Roman" panose="02020603050405020304" pitchFamily="18" charset="0"/>
                        </a:rPr>
                        <a:t>l’Iraq)</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11.11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Depuis 1941, retour d’un total de 150 000 Juifs du nord et du sud de l’</a:t>
                      </a:r>
                      <a:r>
                        <a:rPr lang="fr-CA" sz="2200" dirty="0" err="1">
                          <a:effectLst/>
                          <a:latin typeface="Arial Narrow" panose="020B0506020202030204" pitchFamily="34" charset="0"/>
                          <a:ea typeface="Times New Roman" panose="02020603050405020304" pitchFamily="18" charset="0"/>
                        </a:rPr>
                        <a:t>Iraque</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r>
              <a:tr h="1676400">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P20</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a:t>
                      </a:r>
                      <a:r>
                        <a:rPr lang="fr-CA" sz="2200" dirty="0" err="1">
                          <a:effectLst/>
                          <a:latin typeface="Arial Narrow" panose="020B0506020202030204" pitchFamily="34" charset="0"/>
                          <a:ea typeface="Times New Roman" panose="02020603050405020304" pitchFamily="18" charset="0"/>
                        </a:rPr>
                        <a:t>Shinear</a:t>
                      </a:r>
                      <a:r>
                        <a:rPr lang="fr-CA" sz="2200" dirty="0">
                          <a:effectLst/>
                          <a:latin typeface="Arial Narrow" panose="020B0506020202030204" pitchFamily="34" charset="0"/>
                          <a:ea typeface="Times New Roman" panose="02020603050405020304" pitchFamily="18" charset="0"/>
                        </a:rPr>
                        <a:t>/Babylon/pays des </a:t>
                      </a:r>
                      <a:r>
                        <a:rPr lang="fr-CA" sz="2200" dirty="0" err="1">
                          <a:effectLst/>
                          <a:latin typeface="Arial Narrow" panose="020B0506020202030204" pitchFamily="34" charset="0"/>
                          <a:ea typeface="Times New Roman" panose="02020603050405020304" pitchFamily="18" charset="0"/>
                        </a:rPr>
                        <a:t>Chaldéans</a:t>
                      </a:r>
                      <a:r>
                        <a:rPr lang="fr-CA" sz="2200" dirty="0">
                          <a:effectLst/>
                          <a:latin typeface="Arial Narrow" panose="020B0506020202030204" pitchFamily="34" charset="0"/>
                          <a:ea typeface="Times New Roman" panose="02020603050405020304" pitchFamily="18" charset="0"/>
                        </a:rPr>
                        <a:t> (sud de l’</a:t>
                      </a:r>
                      <a:r>
                        <a:rPr lang="fr-CA" sz="2200" dirty="0" err="1">
                          <a:effectLst/>
                          <a:latin typeface="Arial Narrow" panose="020B0506020202030204" pitchFamily="34" charset="0"/>
                          <a:ea typeface="Times New Roman" panose="02020603050405020304" pitchFamily="18" charset="0"/>
                        </a:rPr>
                        <a:t>Iraque</a:t>
                      </a:r>
                      <a:r>
                        <a:rPr lang="fr-CA" sz="2200" dirty="0">
                          <a:effectLst/>
                          <a:latin typeface="Arial Narrow" panose="020B0506020202030204" pitchFamily="34" charset="0"/>
                          <a:ea typeface="Times New Roman" panose="02020603050405020304" pitchFamily="18" charset="0"/>
                        </a:rPr>
                        <a:t>)</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11.11</a:t>
                      </a:r>
                    </a:p>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50.8;</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51.6,45</a:t>
                      </a:r>
                    </a:p>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Zach</a:t>
                      </a:r>
                      <a:r>
                        <a:rPr lang="fr-CA" sz="2200" dirty="0">
                          <a:effectLst/>
                          <a:latin typeface="Arial Narrow" panose="020B0506020202030204" pitchFamily="34" charset="0"/>
                          <a:ea typeface="Times New Roman" panose="02020603050405020304" pitchFamily="18" charset="0"/>
                        </a:rPr>
                        <a:t>. 2.11</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Depuis 1942, retour d’un total de 150 000 Juifs du nord et du sud de l’</a:t>
                      </a:r>
                      <a:r>
                        <a:rPr lang="fr-CA" sz="2200" dirty="0" err="1">
                          <a:effectLst/>
                          <a:latin typeface="Arial Narrow" panose="020B0506020202030204" pitchFamily="34" charset="0"/>
                          <a:ea typeface="Times New Roman" panose="02020603050405020304" pitchFamily="18" charset="0"/>
                        </a:rPr>
                        <a:t>Iraque</a:t>
                      </a:r>
                      <a:endParaRPr lang="fr-CA" sz="2200" dirty="0">
                        <a:effectLst/>
                        <a:latin typeface="Arial Narrow" panose="020B0506020202030204" pitchFamily="34"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346209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779065579"/>
              </p:ext>
            </p:extLst>
          </p:nvPr>
        </p:nvGraphicFramePr>
        <p:xfrm>
          <a:off x="0" y="0"/>
          <a:ext cx="12192002" cy="6777445"/>
        </p:xfrm>
        <a:graphic>
          <a:graphicData uri="http://schemas.openxmlformats.org/drawingml/2006/table">
            <a:tbl>
              <a:tblPr firstRow="1" bandRow="1">
                <a:tableStyleId>{5C22544A-7EE6-4342-B048-85BDC9FD1C3A}</a:tableStyleId>
              </a:tblPr>
              <a:tblGrid>
                <a:gridCol w="903514"/>
                <a:gridCol w="4680857"/>
                <a:gridCol w="1719943"/>
                <a:gridCol w="4887688"/>
              </a:tblGrid>
              <a:tr h="79229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99791">
                <a:tc>
                  <a:txBody>
                    <a:bodyPr/>
                    <a:lstStyle/>
                    <a:p>
                      <a:pPr marL="0" marR="0" hangingPunct="0">
                        <a:spcBef>
                          <a:spcPts val="0"/>
                        </a:spcBef>
                        <a:spcAft>
                          <a:spcPts val="0"/>
                        </a:spcAft>
                      </a:pPr>
                      <a:r>
                        <a:rPr lang="fr-CA" sz="2200" dirty="0" smtClean="0">
                          <a:effectLst/>
                          <a:latin typeface="Arial Narrow" panose="020B0506020202030204" pitchFamily="34" charset="0"/>
                          <a:ea typeface="Times New Roman" panose="02020603050405020304" pitchFamily="18" charset="0"/>
                        </a:rPr>
                        <a:t>22</a:t>
                      </a:r>
                    </a:p>
                    <a:p>
                      <a:pPr marL="0" marR="0" hangingPunct="0">
                        <a:spcBef>
                          <a:spcPts val="0"/>
                        </a:spcBef>
                        <a:spcAft>
                          <a:spcPts val="0"/>
                        </a:spcAft>
                      </a:pP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a:t>
                      </a:r>
                      <a:r>
                        <a:rPr lang="fr-CA" sz="2200" dirty="0" err="1">
                          <a:effectLst/>
                          <a:latin typeface="Arial Narrow" panose="020B0506020202030204" pitchFamily="34" charset="0"/>
                          <a:ea typeface="Times New Roman" panose="02020603050405020304" pitchFamily="18" charset="0"/>
                        </a:rPr>
                        <a:t>Myzraim</a:t>
                      </a:r>
                      <a:r>
                        <a:rPr lang="fr-CA" sz="2200" dirty="0">
                          <a:effectLst/>
                          <a:latin typeface="Arial Narrow" panose="020B0506020202030204" pitchFamily="34" charset="0"/>
                          <a:ea typeface="Times New Roman" panose="02020603050405020304" pitchFamily="18" charset="0"/>
                        </a:rPr>
                        <a:t> (Hébreu pour « Égypte ») le bas de l’Égypte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Depuis 1948, émigration de 75 000 à 80 000 Juifs de l’Égypte.  37 600 en Israël du haut et du bas de l’Égypte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53885">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P22</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a:t>
                      </a:r>
                      <a:r>
                        <a:rPr lang="fr-CA" sz="2200" dirty="0" err="1">
                          <a:effectLst/>
                          <a:latin typeface="Arial Narrow" panose="020B0506020202030204" pitchFamily="34" charset="0"/>
                          <a:ea typeface="Times New Roman" panose="02020603050405020304" pitchFamily="18" charset="0"/>
                        </a:rPr>
                        <a:t>Pathros</a:t>
                      </a:r>
                      <a:r>
                        <a:rPr lang="fr-CA" sz="2200" dirty="0">
                          <a:effectLst/>
                          <a:latin typeface="Arial Narrow" panose="020B0506020202030204" pitchFamily="34" charset="0"/>
                          <a:ea typeface="Times New Roman" panose="02020603050405020304" pitchFamily="18" charset="0"/>
                        </a:rPr>
                        <a:t> (le haut de l’Égypte)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És.11.11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Depuis 1948, émigration de 75 000 à 80 000 Juifs de l’Égypte. 37 600 en Israël du haut et du bas de l’Égypte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2756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P23</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d’Élam (Iran/Perse)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20</a:t>
                      </a:r>
                      <a:r>
                        <a:rPr lang="fr-CA" sz="2200" baseline="30000">
                          <a:effectLst/>
                          <a:latin typeface="Arial Narrow" panose="020B0506020202030204" pitchFamily="34" charset="0"/>
                          <a:ea typeface="Times New Roman" panose="02020603050405020304" pitchFamily="18" charset="0"/>
                        </a:rPr>
                        <a:t>e</a:t>
                      </a:r>
                      <a:r>
                        <a:rPr lang="fr-CA" sz="2200">
                          <a:effectLst/>
                          <a:latin typeface="Arial Narrow" panose="020B0506020202030204" pitchFamily="34" charset="0"/>
                          <a:ea typeface="Times New Roman" panose="02020603050405020304" pitchFamily="18" charset="0"/>
                        </a:rPr>
                        <a:t> siècle, Retour de 100 000 Juif de l’Iran.</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0194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P24</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a:t>
                      </a:r>
                      <a:r>
                        <a:rPr lang="fr-CA" sz="2200" dirty="0" err="1">
                          <a:effectLst/>
                          <a:latin typeface="Arial Narrow" panose="020B0506020202030204" pitchFamily="34" charset="0"/>
                          <a:ea typeface="Times New Roman" panose="02020603050405020304" pitchFamily="18" charset="0"/>
                        </a:rPr>
                        <a:t>Hamath</a:t>
                      </a:r>
                      <a:r>
                        <a:rPr lang="fr-CA" sz="2200" dirty="0">
                          <a:effectLst/>
                          <a:latin typeface="Arial Narrow" panose="020B0506020202030204" pitchFamily="34" charset="0"/>
                          <a:ea typeface="Times New Roman" panose="02020603050405020304" pitchFamily="18" charset="0"/>
                        </a:rPr>
                        <a:t> (Syrie)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1948 à 1964, Retour de 9 500 Juifs de la Syrie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01968">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P25</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des pays près de la Mer Rouge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Ps 107.3</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1949 à 1950, Retour de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56 000 Juifs de </a:t>
                      </a:r>
                      <a:r>
                        <a:rPr lang="fr-CA" sz="2200" dirty="0" err="1">
                          <a:effectLst/>
                          <a:latin typeface="Arial Narrow" panose="020B0506020202030204" pitchFamily="34" charset="0"/>
                          <a:ea typeface="Times New Roman" panose="02020603050405020304" pitchFamily="18" charset="0"/>
                        </a:rPr>
                        <a:t>Yemen</a:t>
                      </a:r>
                      <a:r>
                        <a:rPr lang="fr-CA" sz="2200" dirty="0">
                          <a:effectLst/>
                          <a:latin typeface="Arial Narrow" panose="020B0506020202030204" pitchFamily="34" charset="0"/>
                          <a:ea typeface="Times New Roman" panose="02020603050405020304" pitchFamily="18" charset="0"/>
                        </a:rPr>
                        <a:t>, Aden, Somalie et (pour retour du Soudan et d’Éthiopie voir P26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500924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619645951"/>
              </p:ext>
            </p:extLst>
          </p:nvPr>
        </p:nvGraphicFramePr>
        <p:xfrm>
          <a:off x="0" y="0"/>
          <a:ext cx="12192002" cy="6847114"/>
        </p:xfrm>
        <a:graphic>
          <a:graphicData uri="http://schemas.openxmlformats.org/drawingml/2006/table">
            <a:tbl>
              <a:tblPr firstRow="1" bandRow="1">
                <a:tableStyleId>{5C22544A-7EE6-4342-B048-85BDC9FD1C3A}</a:tableStyleId>
              </a:tblPr>
              <a:tblGrid>
                <a:gridCol w="903514"/>
                <a:gridCol w="4680857"/>
                <a:gridCol w="1719943"/>
                <a:gridCol w="4887688"/>
              </a:tblGrid>
              <a:tr h="79229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9979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P26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a:t>
                      </a:r>
                      <a:r>
                        <a:rPr lang="fr-CA" sz="2200" dirty="0" err="1">
                          <a:effectLst/>
                          <a:latin typeface="Arial Narrow" panose="020B0506020202030204" pitchFamily="34" charset="0"/>
                          <a:ea typeface="Times New Roman" panose="02020603050405020304" pitchFamily="18" charset="0"/>
                        </a:rPr>
                        <a:t>Cush</a:t>
                      </a:r>
                      <a:r>
                        <a:rPr lang="fr-CA" sz="2200" dirty="0">
                          <a:effectLst/>
                          <a:latin typeface="Arial Narrow" panose="020B0506020202030204" pitchFamily="34" charset="0"/>
                          <a:ea typeface="Times New Roman" panose="02020603050405020304" pitchFamily="18" charset="0"/>
                        </a:rPr>
                        <a:t> (Soudan, Éthiopie)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Depuis 1980, Secours par plusieurs opérations : total de plus de 84 000 Juifs de Soudan et Éthiopie viennent en Israël</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53885">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P27</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l’Europe (</a:t>
                      </a:r>
                      <a:r>
                        <a:rPr lang="fr-CA" sz="2200" dirty="0" err="1">
                          <a:effectLst/>
                          <a:latin typeface="Arial Narrow" panose="020B0506020202030204" pitchFamily="34" charset="0"/>
                          <a:ea typeface="Times New Roman" panose="02020603050405020304" pitchFamily="18" charset="0"/>
                        </a:rPr>
                        <a:t>Iyim</a:t>
                      </a:r>
                      <a:r>
                        <a:rPr lang="fr-CA" sz="2200" dirty="0">
                          <a:effectLst/>
                          <a:latin typeface="Arial Narrow" panose="020B0506020202030204" pitchFamily="34" charset="0"/>
                          <a:ea typeface="Times New Roman" panose="02020603050405020304" pitchFamily="18" charset="0"/>
                        </a:rPr>
                        <a:t>, îles de la mer)</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11.11</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 1933 au présent, approx. 1 million de Juifs de l’Europe (excluant la Russie) arrivent au pays de leurs pères, une grande partie des réfugiés des Nazis</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27561">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P28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du sud, extrémités de la terre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43.6</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Depuis 1948, Immigration de approx. 20 000 Juifs de l’Afrique du Sud</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0194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P29</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de l’occident</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És</a:t>
                      </a:r>
                      <a:r>
                        <a:rPr lang="fr-CA" sz="2200" dirty="0">
                          <a:effectLst/>
                          <a:latin typeface="Arial Narrow" panose="020B0506020202030204" pitchFamily="34" charset="0"/>
                          <a:ea typeface="Times New Roman" panose="02020603050405020304" pitchFamily="18" charset="0"/>
                        </a:rPr>
                        <a:t> 43.5-6</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Depuis 1948, Retour de </a:t>
                      </a:r>
                      <a:r>
                        <a:rPr lang="fr-CA" sz="2200" dirty="0" err="1">
                          <a:effectLst/>
                          <a:latin typeface="Arial Narrow" panose="020B0506020202030204" pitchFamily="34" charset="0"/>
                          <a:ea typeface="Times New Roman" panose="02020603050405020304" pitchFamily="18" charset="0"/>
                        </a:rPr>
                        <a:t>approx</a:t>
                      </a:r>
                      <a:r>
                        <a:rPr lang="fr-CA" sz="2200" dirty="0">
                          <a:effectLst/>
                          <a:latin typeface="Arial Narrow" panose="020B0506020202030204" pitchFamily="34" charset="0"/>
                          <a:ea typeface="Times New Roman" panose="02020603050405020304" pitchFamily="18" charset="0"/>
                        </a:rPr>
                        <a:t>. 110 000 Juifs de l’Amérique du Nord</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084402">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P30</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Retour du pays de Sinim (La Chine)</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49.12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Depuis 1949, Retour des Juifs de la Chine</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175108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318124154"/>
              </p:ext>
            </p:extLst>
          </p:nvPr>
        </p:nvGraphicFramePr>
        <p:xfrm>
          <a:off x="0" y="0"/>
          <a:ext cx="12192002" cy="6858000"/>
        </p:xfrm>
        <a:graphic>
          <a:graphicData uri="http://schemas.openxmlformats.org/drawingml/2006/table">
            <a:tbl>
              <a:tblPr firstRow="1" bandRow="1">
                <a:tableStyleId>{5C22544A-7EE6-4342-B048-85BDC9FD1C3A}</a:tableStyleId>
              </a:tblPr>
              <a:tblGrid>
                <a:gridCol w="903514"/>
                <a:gridCol w="4680857"/>
                <a:gridCol w="1719943"/>
                <a:gridCol w="4887688"/>
              </a:tblGrid>
              <a:tr h="792295">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9979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P31</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Retour en bateaux</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Ps. 107.25-32</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Surtout depuis 1931 à aujourd’hui, des centaines de milliers reviennent par bateau</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153885">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P32</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Retour par avions, comme des nuées, des colombes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60.8</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Surtout depuis 1948 à aujourd’hui, retour de plusieurs du monde entier par avion</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r h="1227561">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P33</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Hébreu, une langue parlée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És 19.8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Réveil de l’Hébreu par Elieser Ben-Yehuda (1881-1922) Depuis 1922, Hébreu est la langue officielle du pays</a:t>
                      </a:r>
                    </a:p>
                  </a:txBody>
                  <a:tcPr marL="68580" marR="68580" marT="0" marB="0">
                    <a:solidFill>
                      <a:schemeClr val="accent1">
                        <a:lumMod val="20000"/>
                        <a:lumOff val="80000"/>
                      </a:schemeClr>
                    </a:solidFill>
                  </a:tcPr>
                </a:tc>
              </a:tr>
              <a:tr h="1201945">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P34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Des terres sont achetées en Israël</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32.43-44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1882-1940 : Beaucoup de terres achetées en « Palestine » (en Galilée et Judée)</a:t>
                      </a:r>
                    </a:p>
                  </a:txBody>
                  <a:tcPr marL="68580" marR="68580" marT="0" marB="0">
                    <a:solidFill>
                      <a:schemeClr val="accent1">
                        <a:lumMod val="20000"/>
                        <a:lumOff val="80000"/>
                      </a:schemeClr>
                    </a:solidFill>
                  </a:tcPr>
                </a:tc>
              </a:tr>
              <a:tr h="1282523">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P35</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Spécification géographique.</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Terres achetées au pays de Benjamin</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32.43-44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1882-1940 : Terres achetées au sud de Ramallah (région tribale de Benjamin</a:t>
                      </a: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56657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593856136"/>
              </p:ext>
            </p:extLst>
          </p:nvPr>
        </p:nvGraphicFramePr>
        <p:xfrm>
          <a:off x="0" y="-1"/>
          <a:ext cx="12192002" cy="6858001"/>
        </p:xfrm>
        <a:graphic>
          <a:graphicData uri="http://schemas.openxmlformats.org/drawingml/2006/table">
            <a:tbl>
              <a:tblPr firstRow="1" bandRow="1">
                <a:tableStyleId>{5C22544A-7EE6-4342-B048-85BDC9FD1C3A}</a:tableStyleId>
              </a:tblPr>
              <a:tblGrid>
                <a:gridCol w="903514"/>
                <a:gridCol w="4680857"/>
                <a:gridCol w="1719943"/>
                <a:gridCol w="4887688"/>
              </a:tblGrid>
              <a:tr h="806314">
                <a:tc>
                  <a:txBody>
                    <a:bodyPr/>
                    <a:lstStyle/>
                    <a:p>
                      <a:r>
                        <a:rPr lang="fr-CA" sz="2200" dirty="0" err="1" smtClean="0">
                          <a:latin typeface="Arial Narrow" panose="020B0506020202030204" pitchFamily="34" charset="0"/>
                        </a:rPr>
                        <a:t>Proph</a:t>
                      </a:r>
                      <a:r>
                        <a:rPr lang="fr-CA" sz="2200" dirty="0" smtClean="0">
                          <a:latin typeface="Arial Narrow" panose="020B0506020202030204" pitchFamily="34" charset="0"/>
                        </a:rPr>
                        <a:t>.</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Déclaration</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Verset biblique</a:t>
                      </a:r>
                      <a:endParaRPr lang="fr-CA" sz="2200" dirty="0">
                        <a:latin typeface="Arial Narrow" panose="020B0506020202030204" pitchFamily="34" charset="0"/>
                      </a:endParaRPr>
                    </a:p>
                  </a:txBody>
                  <a:tcPr/>
                </a:tc>
                <a:tc>
                  <a:txBody>
                    <a:bodyPr/>
                    <a:lstStyle/>
                    <a:p>
                      <a:r>
                        <a:rPr lang="fr-CA" sz="2200" dirty="0" smtClean="0">
                          <a:latin typeface="Arial Narrow" panose="020B0506020202030204" pitchFamily="34" charset="0"/>
                        </a:rPr>
                        <a:t>Accomplissement</a:t>
                      </a:r>
                      <a:endParaRPr lang="fr-CA" sz="2200" dirty="0">
                        <a:latin typeface="Arial Narrow" panose="020B0506020202030204" pitchFamily="34" charset="0"/>
                      </a:endParaRPr>
                    </a:p>
                  </a:txBody>
                  <a:tcPr/>
                </a:tc>
              </a:tr>
              <a:tr h="1197018">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P36</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Spécification.</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Terres achetées autour de Jérusalem</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32.43-44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1882-1940 : Beaucoup de terres achetées autour de Jérusalem</a:t>
                      </a:r>
                    </a:p>
                  </a:txBody>
                  <a:tcPr marL="68580" marR="68580" marT="0" marB="0">
                    <a:solidFill>
                      <a:schemeClr val="accent1">
                        <a:lumMod val="20000"/>
                        <a:lumOff val="80000"/>
                      </a:schemeClr>
                    </a:solidFill>
                  </a:tcPr>
                </a:tc>
              </a:tr>
              <a:tr h="1151219">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P37</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Spécification.</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Beaucoup de terres achetées dans les villes de la montagne de Judée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32.43-44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1882-1940 : Terres achetées dans les montagnes de Judée entre Jérusalem et Hébron, entre Jérusalem et Ramla</a:t>
                      </a:r>
                    </a:p>
                  </a:txBody>
                  <a:tcPr marL="68580" marR="68580" marT="0" marB="0">
                    <a:solidFill>
                      <a:schemeClr val="accent1">
                        <a:lumMod val="20000"/>
                        <a:lumOff val="80000"/>
                      </a:schemeClr>
                    </a:solidFill>
                  </a:tcPr>
                </a:tc>
              </a:tr>
              <a:tr h="1224724">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P38</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Spécification.</a:t>
                      </a:r>
                    </a:p>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Terres achetées dans la plaine</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Jér. 32.43-44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1882-1940 : Beaucoup de terres achetées dans la plaine entre Gaza et Jaffa/Tel-Aviv et au nord de Tel-Aviv</a:t>
                      </a:r>
                    </a:p>
                  </a:txBody>
                  <a:tcPr marL="68580" marR="68580" marT="0" marB="0">
                    <a:solidFill>
                      <a:schemeClr val="accent1">
                        <a:lumMod val="20000"/>
                        <a:lumOff val="80000"/>
                      </a:schemeClr>
                    </a:solidFill>
                  </a:tcPr>
                </a:tc>
              </a:tr>
              <a:tr h="1199167">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P39</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Spécification.</a:t>
                      </a:r>
                    </a:p>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Des terres achetées les villes du midi</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err="1">
                          <a:effectLst/>
                          <a:latin typeface="Arial Narrow" panose="020B0506020202030204" pitchFamily="34" charset="0"/>
                          <a:ea typeface="Times New Roman" panose="02020603050405020304" pitchFamily="18" charset="0"/>
                        </a:rPr>
                        <a:t>Jér</a:t>
                      </a:r>
                      <a:r>
                        <a:rPr lang="fr-CA" sz="2200" dirty="0">
                          <a:effectLst/>
                          <a:latin typeface="Arial Narrow" panose="020B0506020202030204" pitchFamily="34" charset="0"/>
                          <a:ea typeface="Times New Roman" panose="02020603050405020304" pitchFamily="18" charset="0"/>
                        </a:rPr>
                        <a:t>. 32.43-44</a:t>
                      </a: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1882-1940 : Terres achetées au sud et sud-est de Beersheba et au sud de Rafah-ligne de Beersheba</a:t>
                      </a:r>
                    </a:p>
                  </a:txBody>
                  <a:tcPr marL="68580" marR="68580" marT="0" marB="0">
                    <a:solidFill>
                      <a:schemeClr val="accent1">
                        <a:lumMod val="20000"/>
                        <a:lumOff val="80000"/>
                      </a:schemeClr>
                    </a:solidFill>
                  </a:tcPr>
                </a:tc>
              </a:tr>
              <a:tr h="1279559">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P40</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a:effectLst/>
                          <a:latin typeface="Arial Narrow" panose="020B0506020202030204" pitchFamily="34" charset="0"/>
                          <a:ea typeface="Times New Roman" panose="02020603050405020304" pitchFamily="18" charset="0"/>
                        </a:rPr>
                        <a:t>Reconstruction et développement des anciennes villes </a:t>
                      </a:r>
                      <a:endParaRPr lang="fr-CA" sz="220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Amos 9.14</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hangingPunct="0">
                        <a:spcBef>
                          <a:spcPts val="0"/>
                        </a:spcBef>
                        <a:spcAft>
                          <a:spcPts val="0"/>
                        </a:spcAft>
                      </a:pPr>
                      <a:r>
                        <a:rPr lang="fr-CA" sz="2200" dirty="0">
                          <a:effectLst/>
                          <a:latin typeface="Arial Narrow" panose="020B0506020202030204" pitchFamily="34" charset="0"/>
                          <a:ea typeface="Times New Roman" panose="02020603050405020304" pitchFamily="18" charset="0"/>
                        </a:rPr>
                        <a:t>1882 à aujourd’hui, Plusieurs anciennes villes sont reconstruites ou modernisées</a:t>
                      </a:r>
                      <a:endParaRPr lang="fr-CA" sz="2200" dirty="0">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369873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366</TotalTime>
  <Words>4173</Words>
  <Application>Microsoft Office PowerPoint</Application>
  <PresentationFormat>Grand écran</PresentationFormat>
  <Paragraphs>893</Paragraphs>
  <Slides>39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39</vt:i4>
      </vt:variant>
    </vt:vector>
  </HeadingPairs>
  <TitlesOfParts>
    <vt:vector size="44" baseType="lpstr">
      <vt:lpstr>Arial Narrow</vt:lpstr>
      <vt:lpstr>Century Gothic</vt:lpstr>
      <vt:lpstr>Times New Roman</vt:lpstr>
      <vt:lpstr>Wingdings 3</vt:lpstr>
      <vt:lpstr>Secteur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donald cox</dc:creator>
  <cp:lastModifiedBy>donald cox</cp:lastModifiedBy>
  <cp:revision>34</cp:revision>
  <dcterms:created xsi:type="dcterms:W3CDTF">2018-03-24T19:37:23Z</dcterms:created>
  <dcterms:modified xsi:type="dcterms:W3CDTF">2018-04-06T16:15:10Z</dcterms:modified>
</cp:coreProperties>
</file>