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19" name="Footer Placeholder 18"/>
          <p:cNvSpPr>
            <a:spLocks noGrp="1"/>
          </p:cNvSpPr>
          <p:nvPr>
            <p:ph type="ftr" sz="quarter" idx="11"/>
          </p:nvPr>
        </p:nvSpPr>
        <p:spPr/>
        <p:txBody>
          <a:bodyPr/>
          <a:lstStyle/>
          <a:p>
            <a:endParaRPr lang="fr-CA"/>
          </a:p>
        </p:txBody>
      </p:sp>
      <p:sp>
        <p:nvSpPr>
          <p:cNvPr id="27" name="Slide Number Placeholder 26"/>
          <p:cNvSpPr>
            <a:spLocks noGrp="1"/>
          </p:cNvSpPr>
          <p:nvPr>
            <p:ph type="sldNum" sz="quarter" idx="12"/>
          </p:nvPr>
        </p:nvSpPr>
        <p:spPr/>
        <p:txBody>
          <a:bodyPr/>
          <a:lstStyle/>
          <a:p>
            <a:fld id="{D0A6A4F7-8539-4713-A920-6C4B7D5FB8C4}"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0A6A4F7-8539-4713-A920-6C4B7D5FB8C4}"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0A6A4F7-8539-4713-A920-6C4B7D5FB8C4}"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0A6A4F7-8539-4713-A920-6C4B7D5FB8C4}"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0A6A4F7-8539-4713-A920-6C4B7D5FB8C4}"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D0A6A4F7-8539-4713-A920-6C4B7D5FB8C4}"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D0A6A4F7-8539-4713-A920-6C4B7D5FB8C4}"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D0A6A4F7-8539-4713-A920-6C4B7D5FB8C4}"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D0A6A4F7-8539-4713-A920-6C4B7D5FB8C4}"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D0A6A4F7-8539-4713-A920-6C4B7D5FB8C4}"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4E2698-8CF3-4C57-A5F6-8AC7BD975076}" type="datetimeFigureOut">
              <a:rPr lang="fr-CA" smtClean="0"/>
              <a:pPr/>
              <a:t>2013-03-09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a:xfrm>
            <a:off x="8077200" y="6356350"/>
            <a:ext cx="609600" cy="365125"/>
          </a:xfrm>
        </p:spPr>
        <p:txBody>
          <a:bodyPr/>
          <a:lstStyle/>
          <a:p>
            <a:fld id="{D0A6A4F7-8539-4713-A920-6C4B7D5FB8C4}" type="slidenum">
              <a:rPr lang="fr-CA" smtClean="0"/>
              <a:pPr/>
              <a:t>‹N°›</a:t>
            </a:fld>
            <a:endParaRPr lang="fr-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4E2698-8CF3-4C57-A5F6-8AC7BD975076}" type="datetimeFigureOut">
              <a:rPr lang="fr-CA" smtClean="0"/>
              <a:pPr/>
              <a:t>2013-03-09</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0A6A4F7-8539-4713-A920-6C4B7D5FB8C4}" type="slidenum">
              <a:rPr lang="fr-CA" smtClean="0"/>
              <a:pPr/>
              <a:t>‹N°›</a:t>
            </a:fld>
            <a:endParaRPr lang="fr-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564904"/>
            <a:ext cx="7851648" cy="1828800"/>
          </a:xfrm>
        </p:spPr>
        <p:txBody>
          <a:bodyPr>
            <a:normAutofit fontScale="90000"/>
          </a:bodyPr>
          <a:lstStyle/>
          <a:p>
            <a:pPr algn="ctr"/>
            <a:r>
              <a:rPr lang="fr-CA" dirty="0" smtClean="0"/>
              <a:t>Christ, le centre de la doctrine de Dieu sur le Salut à travers les époques</a:t>
            </a:r>
            <a:endParaRPr lang="fr-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Paraboles du royaume : </a:t>
            </a:r>
            <a:br>
              <a:rPr lang="fr-CA" dirty="0" smtClean="0"/>
            </a:br>
            <a:r>
              <a:rPr lang="fr-CA" dirty="0" smtClean="0"/>
              <a:t>Discerner les différences</a:t>
            </a:r>
            <a:endParaRPr lang="fr-CA" dirty="0"/>
          </a:p>
        </p:txBody>
      </p:sp>
      <p:sp>
        <p:nvSpPr>
          <p:cNvPr id="3" name="Content Placeholder 2"/>
          <p:cNvSpPr>
            <a:spLocks noGrp="1"/>
          </p:cNvSpPr>
          <p:nvPr>
            <p:ph idx="1"/>
          </p:nvPr>
        </p:nvSpPr>
        <p:spPr/>
        <p:txBody>
          <a:bodyPr/>
          <a:lstStyle/>
          <a:p>
            <a:r>
              <a:rPr lang="fr-CA" dirty="0" smtClean="0"/>
              <a:t>Le Royaume n’est pas l’Église, autrement: </a:t>
            </a:r>
          </a:p>
          <a:p>
            <a:pPr>
              <a:buNone/>
            </a:pPr>
            <a:endParaRPr lang="fr-CA" dirty="0" smtClean="0"/>
          </a:p>
          <a:p>
            <a:pPr marL="514350" indent="-514350">
              <a:buFont typeface="+mj-lt"/>
              <a:buAutoNum type="arabicPeriod"/>
            </a:pPr>
            <a:r>
              <a:rPr lang="fr-CA" dirty="0" smtClean="0"/>
              <a:t>Le blé et l’ivraie sont tous deux dans l’église, et la discipline de l’église ne devrait pas être pratiquée jusqu’à l’enlèvement?</a:t>
            </a:r>
          </a:p>
          <a:p>
            <a:pPr marL="514350" indent="-514350">
              <a:buNone/>
            </a:pPr>
            <a:endParaRPr lang="fr-CA" dirty="0" smtClean="0"/>
          </a:p>
          <a:p>
            <a:pPr marL="514350" indent="-514350">
              <a:buFont typeface="+mj-lt"/>
              <a:buAutoNum type="arabicPeriod" startAt="2"/>
            </a:pPr>
            <a:r>
              <a:rPr lang="fr-CA" dirty="0" smtClean="0"/>
              <a:t>v. 38 : «Le champ est le monde». Si le monde est l’église, alors ce passage enseigne la validité de l’Église d’État.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Royaume et Église?</a:t>
            </a:r>
            <a:br>
              <a:rPr lang="fr-CA" dirty="0" smtClean="0"/>
            </a:br>
            <a:r>
              <a:rPr lang="fr-CA" sz="2800" dirty="0" smtClean="0"/>
              <a:t>Dr. James </a:t>
            </a:r>
            <a:r>
              <a:rPr lang="fr-CA" sz="2800" dirty="0" err="1" smtClean="0"/>
              <a:t>Boice</a:t>
            </a:r>
            <a:r>
              <a:rPr lang="fr-CA" sz="2800" dirty="0" smtClean="0"/>
              <a:t>, de son commentaire sur 1 Jean</a:t>
            </a:r>
            <a:endParaRPr lang="fr-CA" sz="2800" dirty="0"/>
          </a:p>
        </p:txBody>
      </p:sp>
      <p:sp>
        <p:nvSpPr>
          <p:cNvPr id="3" name="Content Placeholder 2"/>
          <p:cNvSpPr>
            <a:spLocks noGrp="1"/>
          </p:cNvSpPr>
          <p:nvPr>
            <p:ph idx="1"/>
          </p:nvPr>
        </p:nvSpPr>
        <p:spPr/>
        <p:txBody>
          <a:bodyPr>
            <a:normAutofit fontScale="77500" lnSpcReduction="20000"/>
          </a:bodyPr>
          <a:lstStyle/>
          <a:p>
            <a:pPr algn="just">
              <a:buNone/>
            </a:pPr>
            <a:r>
              <a:rPr lang="fr-CA" sz="2400" dirty="0" smtClean="0"/>
              <a:t>	«Il doit être reconnu que l’</a:t>
            </a:r>
            <a:r>
              <a:rPr lang="fr-CA" sz="2400" b="1" dirty="0" smtClean="0"/>
              <a:t>église sur terre va toujours contenir de l’ivraie aussi bien que du blé et que les chrétiens doivent prendre soin de la façon dont ils les traitent.</a:t>
            </a:r>
            <a:r>
              <a:rPr lang="fr-CA" sz="2400" dirty="0" smtClean="0"/>
              <a:t> La grande </a:t>
            </a:r>
            <a:r>
              <a:rPr lang="fr-CA" sz="2400" dirty="0" err="1" smtClean="0"/>
              <a:t>temptation</a:t>
            </a:r>
            <a:r>
              <a:rPr lang="fr-CA" sz="2400" dirty="0" smtClean="0"/>
              <a:t>, particulièrement pour ceux qui sont plus sérieux au sujet de l’église et de sa doctrine, est d’arracher l’ivraie. Mais ceux qui ont une inclinaison vers cela doivent se </a:t>
            </a:r>
            <a:r>
              <a:rPr lang="fr-CA" sz="2400" dirty="0" err="1" smtClean="0"/>
              <a:t>rapeller</a:t>
            </a:r>
            <a:r>
              <a:rPr lang="fr-CA" sz="2400" dirty="0" smtClean="0"/>
              <a:t> que dans la parabole de Christ (Matt 13:24-30), c’était précisément cela qui fut interdit aux serviteur du maître de la maison... Le temps pour la séparation devait être au temps de la dernière récolte quand le blé serait amassé dans le grenier et l’ivraie brûlée. L’implication de la parabole de Christ est que certains chrétiens sont tellement semblables aux non-chrétiens qu’il nous est impossible de voir la différence. </a:t>
            </a:r>
            <a:r>
              <a:rPr lang="fr-CA" sz="2400" b="1" dirty="0" smtClean="0"/>
              <a:t>Dans le jugement de Christ, la protection  et l’éducation de tous ses disciples dans l’église, sans regarder à l’apparence extérieure ou au degré de sanctification , sont d’une telle valeur qu’Il aimerait mieux tolérer  une église impure que de renoncer à eux</a:t>
            </a:r>
            <a:r>
              <a:rPr lang="fr-CA" sz="2400" dirty="0" smtClean="0"/>
              <a:t>.»</a:t>
            </a:r>
            <a:r>
              <a:rPr lang="fr-CA" b="1" dirty="0" smtClean="0"/>
              <a:t> </a:t>
            </a:r>
            <a:r>
              <a:rPr lang="fr-CA" sz="2000" dirty="0" smtClean="0"/>
              <a:t>(emphase ajoutée)</a:t>
            </a:r>
          </a:p>
          <a:p>
            <a:pPr algn="r">
              <a:buNone/>
            </a:pPr>
            <a:endParaRPr lang="en-CA" sz="2000" dirty="0" smtClean="0"/>
          </a:p>
          <a:p>
            <a:pPr algn="r">
              <a:buNone/>
            </a:pPr>
            <a:r>
              <a:rPr lang="en-CA" sz="1500" dirty="0" smtClean="0"/>
              <a:t>- James Montgomery </a:t>
            </a:r>
            <a:r>
              <a:rPr lang="en-CA" sz="1500" dirty="0" err="1" smtClean="0"/>
              <a:t>Boice</a:t>
            </a:r>
            <a:r>
              <a:rPr lang="en-CA" sz="1500" dirty="0" smtClean="0"/>
              <a:t>,  Epistles of John, (Grand Rapids, MI : </a:t>
            </a:r>
            <a:r>
              <a:rPr lang="en-CA" sz="1500" dirty="0" err="1" smtClean="0"/>
              <a:t>Zondervan</a:t>
            </a:r>
            <a:r>
              <a:rPr lang="en-CA" sz="1500" dirty="0" smtClean="0"/>
              <a:t>, 1994), p. 87</a:t>
            </a:r>
          </a:p>
          <a:p>
            <a:endParaRPr lang="fr-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Hébreux 9:26</a:t>
            </a:r>
            <a:endParaRPr lang="fr-CA" dirty="0"/>
          </a:p>
        </p:txBody>
      </p:sp>
      <p:sp>
        <p:nvSpPr>
          <p:cNvPr id="3" name="Content Placeholder 2"/>
          <p:cNvSpPr>
            <a:spLocks noGrp="1"/>
          </p:cNvSpPr>
          <p:nvPr>
            <p:ph idx="1"/>
          </p:nvPr>
        </p:nvSpPr>
        <p:spPr/>
        <p:txBody>
          <a:bodyPr/>
          <a:lstStyle/>
          <a:p>
            <a:pPr algn="ctr">
              <a:buNone/>
            </a:pPr>
            <a:endParaRPr lang="fr-CA" dirty="0" smtClean="0"/>
          </a:p>
          <a:p>
            <a:pPr algn="ctr">
              <a:buNone/>
            </a:pPr>
            <a:endParaRPr lang="fr-CA" dirty="0" smtClean="0"/>
          </a:p>
          <a:p>
            <a:pPr algn="ctr">
              <a:buNone/>
            </a:pPr>
            <a:r>
              <a:rPr lang="fr-CA" sz="3500" dirty="0" smtClean="0"/>
              <a:t>«tandis que maintenant, à la fin des siècles, il a paru une seul fois pour abolir le péché par son sacrifice.»</a:t>
            </a:r>
            <a:endParaRPr lang="fr-CA" sz="3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James M. </a:t>
            </a:r>
            <a:r>
              <a:rPr lang="fr-CA" dirty="0" err="1" smtClean="0"/>
              <a:t>Flanigan</a:t>
            </a:r>
            <a:endParaRPr lang="fr-CA" dirty="0"/>
          </a:p>
        </p:txBody>
      </p:sp>
      <p:sp>
        <p:nvSpPr>
          <p:cNvPr id="3" name="Content Placeholder 2"/>
          <p:cNvSpPr>
            <a:spLocks noGrp="1"/>
          </p:cNvSpPr>
          <p:nvPr>
            <p:ph idx="1"/>
          </p:nvPr>
        </p:nvSpPr>
        <p:spPr/>
        <p:txBody>
          <a:bodyPr>
            <a:normAutofit lnSpcReduction="10000"/>
          </a:bodyPr>
          <a:lstStyle/>
          <a:p>
            <a:pPr algn="just">
              <a:buNone/>
            </a:pPr>
            <a:endParaRPr lang="fr-CA" b="1" dirty="0" smtClean="0"/>
          </a:p>
          <a:p>
            <a:pPr algn="just">
              <a:buNone/>
            </a:pPr>
            <a:r>
              <a:rPr lang="fr-CA" b="1" dirty="0" smtClean="0"/>
              <a:t>	«Une fois dans l’accomplissement des temps, Il apparu; sa venue fut l’apogée de l’accomplissement. C’était le moment vers lequel tous les plans et prophéties se déplaçaient. Ce n’était pas tellement une fin qu’un accomplissement. La venue du Sauveur pour enlever le péché fut l’apogée de l’histoire humaine.»</a:t>
            </a:r>
          </a:p>
          <a:p>
            <a:pPr algn="just">
              <a:buNone/>
            </a:pPr>
            <a:endParaRPr lang="fr-CA" dirty="0" smtClean="0"/>
          </a:p>
          <a:p>
            <a:pPr algn="r">
              <a:buNone/>
            </a:pPr>
            <a:r>
              <a:rPr lang="fr-CA" sz="1600" dirty="0" smtClean="0"/>
              <a:t>—J. M. </a:t>
            </a:r>
            <a:r>
              <a:rPr lang="fr-CA" sz="1600" dirty="0" err="1" smtClean="0"/>
              <a:t>Flanigan</a:t>
            </a:r>
            <a:r>
              <a:rPr lang="fr-CA" sz="1600" dirty="0" smtClean="0"/>
              <a:t>, </a:t>
            </a:r>
            <a:r>
              <a:rPr lang="fr-CA" sz="1600" dirty="0" err="1" smtClean="0"/>
              <a:t>Hebrews</a:t>
            </a:r>
            <a:r>
              <a:rPr lang="fr-CA" sz="1600" dirty="0" smtClean="0"/>
              <a:t>, Ritchie, p. 192 </a:t>
            </a:r>
            <a:endParaRPr lang="fr-CA"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James </a:t>
            </a:r>
            <a:r>
              <a:rPr lang="fr-CA" dirty="0" err="1" smtClean="0"/>
              <a:t>Flanigan</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b="1" dirty="0" smtClean="0"/>
              <a:t>	«Les temps passés et les temps futurs se rencontrent à la croix. Tous les temps passés regardent au Calvaire. Tous ceux dans le futur regardent en arrière à celui-ci. Les temps se rencontrent à Golgotha. Le Calvaire était le lieu de rencontre de deux éternités.»</a:t>
            </a:r>
          </a:p>
          <a:p>
            <a:pPr>
              <a:buNone/>
            </a:pPr>
            <a:endParaRPr lang="fr-CA" dirty="0" smtClean="0"/>
          </a:p>
          <a:p>
            <a:pPr algn="r">
              <a:buNone/>
            </a:pPr>
            <a:r>
              <a:rPr lang="fr-CA" sz="1600" dirty="0" smtClean="0"/>
              <a:t>—J. M. </a:t>
            </a:r>
            <a:r>
              <a:rPr lang="fr-CA" sz="1600" dirty="0" err="1" smtClean="0"/>
              <a:t>Flanigan</a:t>
            </a:r>
            <a:r>
              <a:rPr lang="fr-CA" sz="1600" dirty="0" smtClean="0"/>
              <a:t>, </a:t>
            </a:r>
            <a:r>
              <a:rPr lang="fr-CA" sz="1600" dirty="0" err="1" smtClean="0"/>
              <a:t>Hebrews</a:t>
            </a:r>
            <a:r>
              <a:rPr lang="fr-CA" sz="1600" dirty="0" smtClean="0"/>
              <a:t>, Ritchie, 1991, p. 192</a:t>
            </a:r>
            <a:endParaRPr lang="fr-CA"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Éphésiens 3:21</a:t>
            </a:r>
            <a:endParaRPr lang="fr-CA" dirty="0"/>
          </a:p>
        </p:txBody>
      </p:sp>
      <p:sp>
        <p:nvSpPr>
          <p:cNvPr id="3" name="Content Placeholder 2"/>
          <p:cNvSpPr>
            <a:spLocks noGrp="1"/>
          </p:cNvSpPr>
          <p:nvPr>
            <p:ph idx="1"/>
          </p:nvPr>
        </p:nvSpPr>
        <p:spPr/>
        <p:txBody>
          <a:bodyPr>
            <a:normAutofit lnSpcReduction="10000"/>
          </a:bodyPr>
          <a:lstStyle/>
          <a:p>
            <a:pPr algn="just"/>
            <a:r>
              <a:rPr lang="fr-CA" dirty="0" smtClean="0"/>
              <a:t>Version King James - «...</a:t>
            </a:r>
            <a:r>
              <a:rPr lang="fr-CA" dirty="0" err="1" smtClean="0"/>
              <a:t>throughout</a:t>
            </a:r>
            <a:r>
              <a:rPr lang="fr-CA" dirty="0" smtClean="0"/>
              <a:t> all </a:t>
            </a:r>
            <a:r>
              <a:rPr lang="fr-CA" dirty="0" err="1" smtClean="0"/>
              <a:t>ages</a:t>
            </a:r>
            <a:r>
              <a:rPr lang="fr-CA" dirty="0" smtClean="0"/>
              <a:t>, world </a:t>
            </a:r>
            <a:r>
              <a:rPr lang="fr-CA" dirty="0" err="1" smtClean="0"/>
              <a:t>without</a:t>
            </a:r>
            <a:r>
              <a:rPr lang="fr-CA" dirty="0" smtClean="0"/>
              <a:t> end. Amen» (...au travers des temps, monde sans fin. Amen)</a:t>
            </a:r>
          </a:p>
          <a:p>
            <a:pPr algn="just"/>
            <a:r>
              <a:rPr lang="fr-CA" dirty="0" smtClean="0"/>
              <a:t>J. N. Darby - «... pour toutes les générations du siècle des siècles! Amen»</a:t>
            </a:r>
          </a:p>
          <a:p>
            <a:pPr algn="just"/>
            <a:r>
              <a:rPr lang="fr-CA" dirty="0" smtClean="0"/>
              <a:t>Alexander Maclaren - «... Pour toutes les générations d’un éternité de temps. Amen»</a:t>
            </a:r>
          </a:p>
          <a:p>
            <a:pPr algn="just"/>
            <a:r>
              <a:rPr lang="fr-CA" dirty="0" smtClean="0"/>
              <a:t>W. Robertson </a:t>
            </a:r>
            <a:r>
              <a:rPr lang="fr-CA" dirty="0" err="1" smtClean="0"/>
              <a:t>Nicoll</a:t>
            </a:r>
            <a:r>
              <a:rPr lang="fr-CA" dirty="0" smtClean="0"/>
              <a:t> - «La phrase «siècles des siècles» peut avoir la force d’un superlatif, «le siècle par excellence», le siècle à coté duquel il n’y en a aucun autre de nommé.»</a:t>
            </a:r>
            <a:endParaRPr lang="fr-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Alexander Maclaren</a:t>
            </a:r>
            <a:endParaRPr lang="fr-CA" dirty="0"/>
          </a:p>
        </p:txBody>
      </p:sp>
      <p:sp>
        <p:nvSpPr>
          <p:cNvPr id="3" name="Content Placeholder 2"/>
          <p:cNvSpPr>
            <a:spLocks noGrp="1"/>
          </p:cNvSpPr>
          <p:nvPr>
            <p:ph idx="1"/>
          </p:nvPr>
        </p:nvSpPr>
        <p:spPr/>
        <p:txBody>
          <a:bodyPr/>
          <a:lstStyle/>
          <a:p>
            <a:pPr>
              <a:buNone/>
            </a:pPr>
            <a:r>
              <a:rPr lang="fr-CA" dirty="0" smtClean="0"/>
              <a:t>	« Une éternité de siècles va être nécessaire pour que les rachetés puissent exprimer leur louanges et pour s’embraser comme le soleil dans le rayonnement de sa gloire. Nous ne mourrons pas jusqu’à ce que nous ayons épuisé Dieu, compris toute sa nature dans nos pensées, refléter toute sa beauté dans notre caractère et après avoir atteint tout le bonheur que nous pouvons imaginer.»</a:t>
            </a:r>
          </a:p>
          <a:p>
            <a:pPr algn="r">
              <a:buNone/>
            </a:pPr>
            <a:r>
              <a:rPr lang="en-CA" sz="1600" dirty="0" smtClean="0"/>
              <a:t>- Exposition on Holy Scripture, Ephesians, Baker, 1991</a:t>
            </a:r>
            <a:endParaRPr lang="fr-CA"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Christ : centre du ciel</a:t>
            </a:r>
            <a:endParaRPr lang="fr-CA" dirty="0"/>
          </a:p>
        </p:txBody>
      </p:sp>
      <p:sp>
        <p:nvSpPr>
          <p:cNvPr id="3" name="Content Placeholder 2"/>
          <p:cNvSpPr>
            <a:spLocks noGrp="1"/>
          </p:cNvSpPr>
          <p:nvPr>
            <p:ph idx="1"/>
          </p:nvPr>
        </p:nvSpPr>
        <p:spPr/>
        <p:txBody>
          <a:bodyPr/>
          <a:lstStyle/>
          <a:p>
            <a:pPr>
              <a:buNone/>
            </a:pPr>
            <a:endParaRPr lang="fr-CA" dirty="0" smtClean="0"/>
          </a:p>
          <a:p>
            <a:r>
              <a:rPr lang="fr-CA" dirty="0" smtClean="0"/>
              <a:t>Apocalypse 4:3-4 - «Autour du trône»</a:t>
            </a:r>
          </a:p>
          <a:p>
            <a:r>
              <a:rPr lang="fr-CA" dirty="0" smtClean="0"/>
              <a:t>Apocalypse 4:5 - «Du trône»</a:t>
            </a:r>
          </a:p>
          <a:p>
            <a:r>
              <a:rPr lang="fr-CA" dirty="0" smtClean="0"/>
              <a:t>Apocalypse 4:6 - «Devant le trône»</a:t>
            </a:r>
          </a:p>
          <a:p>
            <a:r>
              <a:rPr lang="fr-CA" dirty="0" smtClean="0"/>
              <a:t>Apocalypse 4:6 - «Au milieu du trône»</a:t>
            </a:r>
          </a:p>
          <a:p>
            <a:r>
              <a:rPr lang="fr-CA" dirty="0" smtClean="0"/>
              <a:t>Apocalypse 4:6 - «Autour du trône»</a:t>
            </a:r>
          </a:p>
          <a:p>
            <a:r>
              <a:rPr lang="fr-CA" dirty="0" smtClean="0"/>
              <a:t>Apocalypse 5:11 - «Autour du trône»</a:t>
            </a:r>
          </a:p>
          <a:p>
            <a:pPr>
              <a:buNone/>
            </a:pPr>
            <a:endParaRPr lang="fr-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1 Timothée 6:15-16</a:t>
            </a:r>
            <a:endParaRPr lang="fr-CA" dirty="0"/>
          </a:p>
        </p:txBody>
      </p:sp>
      <p:sp>
        <p:nvSpPr>
          <p:cNvPr id="3" name="Content Placeholder 2"/>
          <p:cNvSpPr>
            <a:spLocks noGrp="1"/>
          </p:cNvSpPr>
          <p:nvPr>
            <p:ph idx="1"/>
          </p:nvPr>
        </p:nvSpPr>
        <p:spPr>
          <a:xfrm>
            <a:off x="457200" y="2348880"/>
            <a:ext cx="8229600" cy="3975720"/>
          </a:xfrm>
        </p:spPr>
        <p:txBody>
          <a:bodyPr>
            <a:normAutofit/>
          </a:bodyPr>
          <a:lstStyle/>
          <a:p>
            <a:pPr algn="just"/>
            <a:r>
              <a:rPr lang="fr-CA" sz="3000" dirty="0" smtClean="0"/>
              <a:t>«...que manifestera en son temps le bienheureux et seul souverain, le roi des rois, et le Seigneur des seigneurs, qui seul possède l'immortalité, qui habite une lumière inaccessible, que nul homme n'a vu ni ne peut voir, à qui appartiennent l'honneur et la puissance éternelle. Amen!»</a:t>
            </a:r>
            <a:endParaRPr lang="fr-CA"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Dispensations – Temps bibliques</a:t>
            </a:r>
            <a:endParaRPr lang="fr-CA" dirty="0"/>
          </a:p>
        </p:txBody>
      </p:sp>
      <p:sp>
        <p:nvSpPr>
          <p:cNvPr id="3" name="Content Placeholder 2"/>
          <p:cNvSpPr>
            <a:spLocks noGrp="1"/>
          </p:cNvSpPr>
          <p:nvPr>
            <p:ph idx="1"/>
          </p:nvPr>
        </p:nvSpPr>
        <p:spPr/>
        <p:txBody>
          <a:bodyPr/>
          <a:lstStyle/>
          <a:p>
            <a:endParaRPr lang="fr-CA" dirty="0" smtClean="0"/>
          </a:p>
          <a:p>
            <a:r>
              <a:rPr lang="fr-CA" dirty="0" smtClean="0"/>
              <a:t>Ni dans ce siècle, ni dans le siècle à venir (Matthieu 12:32)</a:t>
            </a:r>
          </a:p>
          <a:p>
            <a:r>
              <a:rPr lang="fr-CA" dirty="0" smtClean="0"/>
              <a:t>Du présent siècle mauvais (Galates 1:4)</a:t>
            </a:r>
          </a:p>
          <a:p>
            <a:r>
              <a:rPr lang="fr-CA" dirty="0" smtClean="0"/>
              <a:t>Dans les siècles à venir/du siècle à venir (Éphésiens 2:7, Hébreux 6:5)</a:t>
            </a:r>
          </a:p>
          <a:p>
            <a:r>
              <a:rPr lang="fr-CA" dirty="0" smtClean="0"/>
              <a:t>À la fin des siècles (Hébreux 9:26)</a:t>
            </a:r>
          </a:p>
          <a:p>
            <a:r>
              <a:rPr lang="fr-CA" dirty="0" smtClean="0"/>
              <a:t>À la fin des siècles (1 Corinthiens 10:11)</a:t>
            </a:r>
          </a:p>
          <a:p>
            <a:r>
              <a:rPr lang="fr-CA" dirty="0" smtClean="0"/>
              <a:t>Du siècle </a:t>
            </a:r>
            <a:r>
              <a:rPr lang="fr-CA" smtClean="0"/>
              <a:t>des siècles </a:t>
            </a:r>
            <a:r>
              <a:rPr lang="fr-CA" dirty="0" smtClean="0"/>
              <a:t>(Éphésiens 3:21)</a:t>
            </a:r>
          </a:p>
          <a:p>
            <a:endParaRPr lang="fr-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Les dispensations et les Écritures</a:t>
            </a:r>
            <a:endParaRPr lang="fr-CA" dirty="0"/>
          </a:p>
        </p:txBody>
      </p:sp>
      <p:sp>
        <p:nvSpPr>
          <p:cNvPr id="3" name="Content Placeholder 2"/>
          <p:cNvSpPr>
            <a:spLocks noGrp="1"/>
          </p:cNvSpPr>
          <p:nvPr>
            <p:ph idx="1"/>
          </p:nvPr>
        </p:nvSpPr>
        <p:spPr/>
        <p:txBody>
          <a:bodyPr>
            <a:normAutofit fontScale="92500" lnSpcReduction="20000"/>
          </a:bodyPr>
          <a:lstStyle/>
          <a:p>
            <a:r>
              <a:rPr lang="fr-CA" dirty="0" smtClean="0"/>
              <a:t>Éphésiens 1 mentionne 1 dispensation:</a:t>
            </a:r>
          </a:p>
          <a:p>
            <a:pPr>
              <a:buNone/>
            </a:pPr>
            <a:r>
              <a:rPr lang="fr-CA" sz="2000" dirty="0" smtClean="0"/>
              <a:t>	</a:t>
            </a:r>
            <a:r>
              <a:rPr lang="fr-CA" sz="2000" dirty="0" err="1" smtClean="0"/>
              <a:t>Éph</a:t>
            </a:r>
            <a:r>
              <a:rPr lang="fr-CA" sz="2000" dirty="0" smtClean="0"/>
              <a:t> 1:10 - «lorsque les temps seraient accomplis, de réunir toutes choses en Christ, celles qui sont dans les cieux et celles qui sont sur la terre.»</a:t>
            </a:r>
          </a:p>
          <a:p>
            <a:r>
              <a:rPr lang="fr-CA" dirty="0" smtClean="0"/>
              <a:t>L’évangile de Jean mentionne 2 dispensations</a:t>
            </a:r>
          </a:p>
          <a:p>
            <a:pPr>
              <a:buNone/>
            </a:pPr>
            <a:r>
              <a:rPr lang="fr-CA" sz="2000" dirty="0" smtClean="0"/>
              <a:t>	Jean 1:17 - «car la loi a été donnée par Moïse, la grâce et la vérité sont venues par Jésus Christ.»</a:t>
            </a:r>
          </a:p>
          <a:p>
            <a:r>
              <a:rPr lang="fr-CA" dirty="0" smtClean="0"/>
              <a:t>Galates 3 mentionne 3 dispensations</a:t>
            </a:r>
          </a:p>
          <a:p>
            <a:pPr>
              <a:buNone/>
            </a:pPr>
            <a:r>
              <a:rPr lang="fr-CA" sz="2000" dirty="0" smtClean="0"/>
              <a:t>	DISPENSATION DE LA PROMESSE (les promesses ont été faites à Abraham et à sa postérité... v. 16); DISPENSATION DE LA LOI (</a:t>
            </a:r>
            <a:r>
              <a:rPr lang="fr-CA" sz="1800" dirty="0" smtClean="0"/>
              <a:t>la loi survenue quatre cents trente ans plus tard... v. 17</a:t>
            </a:r>
            <a:r>
              <a:rPr lang="fr-CA" sz="2000" dirty="0" smtClean="0"/>
              <a:t>) DISPENSATION DE LA GRÂCE (</a:t>
            </a:r>
            <a:r>
              <a:rPr lang="fr-CA" sz="1800" dirty="0" smtClean="0"/>
              <a:t>Avant que la foi vînt, nous étions enfermés sous la garde de la loi... v. 23; La foi étant venue, nous ne sommes plus sous ce pédagogue... v. 25</a:t>
            </a:r>
            <a:r>
              <a:rPr lang="fr-CA" sz="2000" dirty="0" smtClean="0"/>
              <a:t>)</a:t>
            </a:r>
          </a:p>
          <a:p>
            <a:r>
              <a:rPr lang="fr-CA" dirty="0" smtClean="0"/>
              <a:t>Matthieu 10 mentionne 3 dispensations</a:t>
            </a:r>
          </a:p>
          <a:p>
            <a:pPr>
              <a:buNone/>
            </a:pPr>
            <a:r>
              <a:rPr lang="fr-CA" sz="2000" dirty="0" smtClean="0"/>
              <a:t>	Matthieu  10:1-15 – DISPENSATION DE LA LOI; 10:16-23 MILLÉNIUM; 10:24-42 DISPENSATION DE LA GRÂCE</a:t>
            </a:r>
            <a:endParaRPr lang="fr-CA"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«Dispensation» ou «Temps»</a:t>
            </a:r>
            <a:endParaRPr lang="fr-CA" dirty="0"/>
          </a:p>
        </p:txBody>
      </p:sp>
      <p:sp>
        <p:nvSpPr>
          <p:cNvPr id="3" name="Content Placeholder 2"/>
          <p:cNvSpPr>
            <a:spLocks noGrp="1"/>
          </p:cNvSpPr>
          <p:nvPr>
            <p:ph idx="1"/>
          </p:nvPr>
        </p:nvSpPr>
        <p:spPr/>
        <p:txBody>
          <a:bodyPr>
            <a:normAutofit lnSpcReduction="10000"/>
          </a:bodyPr>
          <a:lstStyle/>
          <a:p>
            <a:pPr algn="ctr"/>
            <a:r>
              <a:rPr lang="fr-CA" b="1" dirty="0" smtClean="0"/>
              <a:t>Harry A. Ironside</a:t>
            </a:r>
          </a:p>
          <a:p>
            <a:pPr algn="just">
              <a:buNone/>
            </a:pPr>
            <a:r>
              <a:rPr lang="fr-CA" dirty="0" smtClean="0"/>
              <a:t>«Une dispensation, donc, est une période de temps dans laquelle Dieu s’occupe de l’homme d’une façon dont il ne s’en est pas occupé avant.»</a:t>
            </a:r>
          </a:p>
          <a:p>
            <a:pPr algn="ctr">
              <a:buNone/>
            </a:pPr>
            <a:endParaRPr lang="fr-CA" dirty="0" smtClean="0"/>
          </a:p>
          <a:p>
            <a:pPr algn="ctr"/>
            <a:r>
              <a:rPr lang="fr-CA" b="1" dirty="0" smtClean="0"/>
              <a:t>Charles C. </a:t>
            </a:r>
            <a:r>
              <a:rPr lang="fr-CA" b="1" dirty="0" err="1" smtClean="0"/>
              <a:t>Ryrie</a:t>
            </a:r>
            <a:endParaRPr lang="fr-CA" b="1" dirty="0" smtClean="0"/>
          </a:p>
          <a:p>
            <a:pPr algn="just">
              <a:buNone/>
            </a:pPr>
            <a:r>
              <a:rPr lang="fr-CA" dirty="0" smtClean="0"/>
              <a:t>«Une dispensation est un système qui se distingue dans la mise en exécution du but de Dieu. Si quelqu’un devait décrire une dispensation, il inclurait d’autres choses telles que les idées de la révélation distinctive, le test, l’échec et le jugement.»</a:t>
            </a:r>
            <a:endParaRPr lang="fr-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Erich </a:t>
            </a:r>
            <a:r>
              <a:rPr lang="fr-CA" dirty="0" err="1" smtClean="0"/>
              <a:t>Sauer</a:t>
            </a:r>
            <a:r>
              <a:rPr lang="fr-CA" dirty="0" smtClean="0"/>
              <a:t/>
            </a:r>
            <a:br>
              <a:rPr lang="fr-CA" dirty="0" smtClean="0"/>
            </a:br>
            <a:r>
              <a:rPr lang="fr-CA" sz="2500" dirty="0" err="1" smtClean="0"/>
              <a:t>Ancient</a:t>
            </a:r>
            <a:r>
              <a:rPr lang="fr-CA" sz="2500" dirty="0" smtClean="0"/>
              <a:t> président du collège biblique </a:t>
            </a:r>
            <a:r>
              <a:rPr lang="fr-CA" sz="2500" dirty="0" err="1" smtClean="0"/>
              <a:t>Wiedenest</a:t>
            </a:r>
            <a:r>
              <a:rPr lang="fr-CA" sz="2500" dirty="0" smtClean="0"/>
              <a:t> en Allemagne</a:t>
            </a:r>
            <a:endParaRPr lang="fr-CA" dirty="0"/>
          </a:p>
        </p:txBody>
      </p:sp>
      <p:sp>
        <p:nvSpPr>
          <p:cNvPr id="3" name="Content Placeholder 2"/>
          <p:cNvSpPr>
            <a:spLocks noGrp="1"/>
          </p:cNvSpPr>
          <p:nvPr>
            <p:ph idx="1"/>
          </p:nvPr>
        </p:nvSpPr>
        <p:spPr/>
        <p:txBody>
          <a:bodyPr>
            <a:normAutofit/>
          </a:bodyPr>
          <a:lstStyle/>
          <a:p>
            <a:pPr algn="just"/>
            <a:r>
              <a:rPr lang="fr-CA" sz="3000" dirty="0" smtClean="0"/>
              <a:t>«Car Dieu qui accomplit toutes choses selon son propre libre arbitre a aussi déterminé le concept des temps. Il n’est donc pas seulement le créateur des temps, mais aussi «le Roi des temps». Chaque temps ou époque est marqué par des principes spéciaux définis de Dieu, et chaque temps met en perspective le Fils dans une nouvelle grandeur et beauté, car tous les temps tourne autour du Fils.»</a:t>
            </a:r>
            <a:endParaRPr lang="fr-CA" sz="3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Christ et les temps bibliques</a:t>
            </a:r>
            <a:endParaRPr lang="fr-CA" dirty="0"/>
          </a:p>
        </p:txBody>
      </p:sp>
      <p:sp>
        <p:nvSpPr>
          <p:cNvPr id="3" name="Content Placeholder 2"/>
          <p:cNvSpPr>
            <a:spLocks noGrp="1"/>
          </p:cNvSpPr>
          <p:nvPr>
            <p:ph idx="1"/>
          </p:nvPr>
        </p:nvSpPr>
        <p:spPr/>
        <p:txBody>
          <a:bodyPr/>
          <a:lstStyle/>
          <a:p>
            <a:pPr>
              <a:buNone/>
            </a:pPr>
            <a:endParaRPr lang="fr-CA" dirty="0" smtClean="0"/>
          </a:p>
          <a:p>
            <a:r>
              <a:rPr lang="fr-CA" dirty="0" smtClean="0"/>
              <a:t>Roi des temps/siècles (1 Timothée 1:17)</a:t>
            </a:r>
          </a:p>
          <a:p>
            <a:pPr>
              <a:buNone/>
            </a:pPr>
            <a:endParaRPr lang="fr-CA" dirty="0" smtClean="0"/>
          </a:p>
          <a:p>
            <a:r>
              <a:rPr lang="fr-CA" dirty="0" smtClean="0"/>
              <a:t>Créateur des temps (Hébreux 1:2)</a:t>
            </a:r>
          </a:p>
          <a:p>
            <a:pPr>
              <a:buNone/>
            </a:pPr>
            <a:endParaRPr lang="fr-CA" dirty="0" smtClean="0"/>
          </a:p>
          <a:p>
            <a:r>
              <a:rPr lang="fr-CA" dirty="0" smtClean="0"/>
              <a:t>Commencement des temps (2 Timothée 1:9; Tite 1:2)</a:t>
            </a:r>
            <a:endParaRPr lang="fr-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Dispensations et triomphe du salut en Christ</a:t>
            </a:r>
            <a:endParaRPr lang="fr-CA" dirty="0"/>
          </a:p>
        </p:txBody>
      </p:sp>
      <p:graphicFrame>
        <p:nvGraphicFramePr>
          <p:cNvPr id="5" name="Content Placeholder 4"/>
          <p:cNvGraphicFramePr>
            <a:graphicFrameLocks noGrp="1"/>
          </p:cNvGraphicFramePr>
          <p:nvPr>
            <p:ph idx="1"/>
          </p:nvPr>
        </p:nvGraphicFramePr>
        <p:xfrm>
          <a:off x="457200" y="1935163"/>
          <a:ext cx="8229600" cy="47294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fr-CA" dirty="0" smtClean="0"/>
                        <a:t>Dispensation</a:t>
                      </a:r>
                      <a:endParaRPr lang="fr-CA" dirty="0"/>
                    </a:p>
                  </a:txBody>
                  <a:tcPr/>
                </a:tc>
                <a:tc>
                  <a:txBody>
                    <a:bodyPr/>
                    <a:lstStyle/>
                    <a:p>
                      <a:pPr algn="ctr"/>
                      <a:r>
                        <a:rPr lang="fr-CA" dirty="0" smtClean="0"/>
                        <a:t>Événement majeur</a:t>
                      </a:r>
                      <a:endParaRPr lang="fr-CA" dirty="0"/>
                    </a:p>
                  </a:txBody>
                  <a:tcPr/>
                </a:tc>
                <a:tc>
                  <a:txBody>
                    <a:bodyPr/>
                    <a:lstStyle/>
                    <a:p>
                      <a:pPr algn="ctr"/>
                      <a:r>
                        <a:rPr lang="fr-CA" dirty="0" smtClean="0"/>
                        <a:t>Accompli par Christ</a:t>
                      </a:r>
                      <a:endParaRPr lang="fr-CA" dirty="0"/>
                    </a:p>
                  </a:txBody>
                  <a:tcPr/>
                </a:tc>
                <a:tc>
                  <a:txBody>
                    <a:bodyPr/>
                    <a:lstStyle/>
                    <a:p>
                      <a:pPr algn="ctr"/>
                      <a:r>
                        <a:rPr lang="fr-CA" dirty="0" smtClean="0"/>
                        <a:t>Triomphe</a:t>
                      </a:r>
                      <a:r>
                        <a:rPr lang="fr-CA" baseline="0" dirty="0" smtClean="0"/>
                        <a:t> en Christ</a:t>
                      </a:r>
                      <a:endParaRPr lang="fr-CA" dirty="0"/>
                    </a:p>
                  </a:txBody>
                  <a:tcPr/>
                </a:tc>
              </a:tr>
              <a:tr h="370840">
                <a:tc>
                  <a:txBody>
                    <a:bodyPr/>
                    <a:lstStyle/>
                    <a:p>
                      <a:pPr algn="ctr"/>
                      <a:r>
                        <a:rPr lang="fr-CA" sz="1600" dirty="0" smtClean="0"/>
                        <a:t>Innocence</a:t>
                      </a:r>
                      <a:endParaRPr lang="fr-CA" sz="1600" dirty="0"/>
                    </a:p>
                  </a:txBody>
                  <a:tcPr/>
                </a:tc>
                <a:tc>
                  <a:txBody>
                    <a:bodyPr/>
                    <a:lstStyle/>
                    <a:p>
                      <a:pPr algn="ctr"/>
                      <a:r>
                        <a:rPr lang="fr-CA" sz="1600" dirty="0" smtClean="0"/>
                        <a:t>Tentation</a:t>
                      </a:r>
                      <a:r>
                        <a:rPr lang="fr-CA" sz="1600" baseline="0" dirty="0" smtClean="0"/>
                        <a:t> par Satan</a:t>
                      </a:r>
                      <a:endParaRPr lang="fr-CA" sz="1600" dirty="0"/>
                    </a:p>
                  </a:txBody>
                  <a:tcPr/>
                </a:tc>
                <a:tc>
                  <a:txBody>
                    <a:bodyPr/>
                    <a:lstStyle/>
                    <a:p>
                      <a:pPr algn="ctr"/>
                      <a:r>
                        <a:rPr lang="fr-CA" sz="1600" dirty="0" smtClean="0"/>
                        <a:t>40 jours de tentation</a:t>
                      </a:r>
                      <a:endParaRPr lang="fr-CA" sz="1600" dirty="0"/>
                    </a:p>
                  </a:txBody>
                  <a:tcPr/>
                </a:tc>
                <a:tc>
                  <a:txBody>
                    <a:bodyPr/>
                    <a:lstStyle/>
                    <a:p>
                      <a:pPr algn="ctr"/>
                      <a:r>
                        <a:rPr lang="fr-CA" sz="1600" dirty="0" smtClean="0"/>
                        <a:t>Défaite de Satan</a:t>
                      </a:r>
                      <a:endParaRPr lang="fr-CA" sz="1600" dirty="0"/>
                    </a:p>
                  </a:txBody>
                  <a:tcPr/>
                </a:tc>
              </a:tr>
              <a:tr h="370840">
                <a:tc>
                  <a:txBody>
                    <a:bodyPr/>
                    <a:lstStyle/>
                    <a:p>
                      <a:pPr algn="ctr"/>
                      <a:r>
                        <a:rPr lang="fr-CA" sz="1600" dirty="0" smtClean="0"/>
                        <a:t>Conscience</a:t>
                      </a:r>
                      <a:endParaRPr lang="fr-CA" sz="1600" dirty="0"/>
                    </a:p>
                  </a:txBody>
                  <a:tcPr/>
                </a:tc>
                <a:tc>
                  <a:txBody>
                    <a:bodyPr/>
                    <a:lstStyle/>
                    <a:p>
                      <a:pPr algn="ctr"/>
                      <a:r>
                        <a:rPr lang="fr-CA" sz="1600" dirty="0" smtClean="0"/>
                        <a:t>Échec d’amener le sacrifice de sang</a:t>
                      </a:r>
                      <a:endParaRPr lang="fr-CA" sz="1600" dirty="0"/>
                    </a:p>
                  </a:txBody>
                  <a:tcPr/>
                </a:tc>
                <a:tc>
                  <a:txBody>
                    <a:bodyPr/>
                    <a:lstStyle/>
                    <a:p>
                      <a:pPr algn="ctr"/>
                      <a:r>
                        <a:rPr lang="fr-CA" sz="1600" dirty="0" smtClean="0"/>
                        <a:t>La croix : sacrifice de sang</a:t>
                      </a:r>
                      <a:r>
                        <a:rPr lang="fr-CA" sz="1600" baseline="0" dirty="0" smtClean="0"/>
                        <a:t> parfait</a:t>
                      </a:r>
                      <a:endParaRPr lang="fr-CA" sz="1600" dirty="0"/>
                    </a:p>
                  </a:txBody>
                  <a:tcPr/>
                </a:tc>
                <a:tc>
                  <a:txBody>
                    <a:bodyPr/>
                    <a:lstStyle/>
                    <a:p>
                      <a:pPr algn="ctr"/>
                      <a:r>
                        <a:rPr lang="fr-CA" sz="1600" dirty="0" smtClean="0"/>
                        <a:t>Plus aucun sacrifice pour les péchés</a:t>
                      </a:r>
                      <a:endParaRPr lang="fr-CA" sz="1600" dirty="0"/>
                    </a:p>
                  </a:txBody>
                  <a:tcPr/>
                </a:tc>
              </a:tr>
              <a:tr h="370840">
                <a:tc>
                  <a:txBody>
                    <a:bodyPr/>
                    <a:lstStyle/>
                    <a:p>
                      <a:pPr algn="ctr"/>
                      <a:r>
                        <a:rPr lang="fr-CA" sz="1600" dirty="0" smtClean="0"/>
                        <a:t>Gouv. Humain</a:t>
                      </a:r>
                      <a:endParaRPr lang="fr-CA" sz="1600" dirty="0"/>
                    </a:p>
                  </a:txBody>
                  <a:tcPr/>
                </a:tc>
                <a:tc>
                  <a:txBody>
                    <a:bodyPr/>
                    <a:lstStyle/>
                    <a:p>
                      <a:pPr algn="ctr"/>
                      <a:r>
                        <a:rPr lang="fr-CA" sz="1600" dirty="0" smtClean="0"/>
                        <a:t>Tour de Babel</a:t>
                      </a:r>
                    </a:p>
                    <a:p>
                      <a:pPr algn="ctr"/>
                      <a:r>
                        <a:rPr lang="fr-CA" sz="1600" dirty="0" smtClean="0"/>
                        <a:t>Châtiment</a:t>
                      </a:r>
                      <a:r>
                        <a:rPr lang="fr-CA" sz="1600" baseline="0" dirty="0" smtClean="0"/>
                        <a:t> capital</a:t>
                      </a:r>
                      <a:endParaRPr lang="fr-CA" sz="1600" dirty="0"/>
                    </a:p>
                  </a:txBody>
                  <a:tcPr/>
                </a:tc>
                <a:tc>
                  <a:txBody>
                    <a:bodyPr/>
                    <a:lstStyle/>
                    <a:p>
                      <a:pPr algn="ctr"/>
                      <a:r>
                        <a:rPr lang="fr-CA" sz="1600" dirty="0" smtClean="0"/>
                        <a:t>L’Innocent jugé pour le coupable</a:t>
                      </a:r>
                      <a:endParaRPr lang="fr-CA" sz="1600" dirty="0"/>
                    </a:p>
                  </a:txBody>
                  <a:tcPr/>
                </a:tc>
                <a:tc>
                  <a:txBody>
                    <a:bodyPr/>
                    <a:lstStyle/>
                    <a:p>
                      <a:pPr algn="ctr"/>
                      <a:r>
                        <a:rPr lang="fr-CA" sz="1600" dirty="0" smtClean="0"/>
                        <a:t>Un juge parfait</a:t>
                      </a:r>
                      <a:endParaRPr lang="fr-CA" sz="1600" dirty="0"/>
                    </a:p>
                  </a:txBody>
                  <a:tcPr/>
                </a:tc>
              </a:tr>
              <a:tr h="370840">
                <a:tc>
                  <a:txBody>
                    <a:bodyPr/>
                    <a:lstStyle/>
                    <a:p>
                      <a:pPr algn="ctr"/>
                      <a:r>
                        <a:rPr lang="fr-CA" sz="1600" dirty="0" smtClean="0"/>
                        <a:t>Promesse</a:t>
                      </a:r>
                      <a:endParaRPr lang="fr-CA" sz="1600" dirty="0"/>
                    </a:p>
                  </a:txBody>
                  <a:tcPr/>
                </a:tc>
                <a:tc>
                  <a:txBody>
                    <a:bodyPr/>
                    <a:lstStyle/>
                    <a:p>
                      <a:pPr algn="ctr"/>
                      <a:r>
                        <a:rPr lang="fr-CA" sz="1600" dirty="0" smtClean="0"/>
                        <a:t>Descendance promise;</a:t>
                      </a:r>
                      <a:r>
                        <a:rPr lang="fr-CA" sz="1600" baseline="0" dirty="0" smtClean="0"/>
                        <a:t> nation juive</a:t>
                      </a:r>
                      <a:endParaRPr lang="fr-CA" sz="1600" dirty="0"/>
                    </a:p>
                  </a:txBody>
                  <a:tcPr/>
                </a:tc>
                <a:tc>
                  <a:txBody>
                    <a:bodyPr/>
                    <a:lstStyle/>
                    <a:p>
                      <a:pPr algn="ctr"/>
                      <a:r>
                        <a:rPr lang="fr-CA" sz="1600" dirty="0" smtClean="0"/>
                        <a:t>Un corps : Juifs &amp; Païens</a:t>
                      </a:r>
                      <a:endParaRPr lang="fr-CA" sz="1600" dirty="0"/>
                    </a:p>
                  </a:txBody>
                  <a:tcPr/>
                </a:tc>
                <a:tc>
                  <a:txBody>
                    <a:bodyPr/>
                    <a:lstStyle/>
                    <a:p>
                      <a:pPr algn="ctr"/>
                      <a:r>
                        <a:rPr lang="fr-CA" sz="1600" dirty="0" smtClean="0"/>
                        <a:t>En Christ : ni</a:t>
                      </a:r>
                      <a:r>
                        <a:rPr lang="fr-CA" sz="1600" baseline="0" dirty="0" smtClean="0"/>
                        <a:t> Juif ni païen</a:t>
                      </a:r>
                      <a:endParaRPr lang="fr-CA" sz="1600" dirty="0"/>
                    </a:p>
                  </a:txBody>
                  <a:tcPr/>
                </a:tc>
              </a:tr>
              <a:tr h="370840">
                <a:tc>
                  <a:txBody>
                    <a:bodyPr/>
                    <a:lstStyle/>
                    <a:p>
                      <a:pPr algn="ctr"/>
                      <a:r>
                        <a:rPr lang="fr-CA" sz="1600" dirty="0" smtClean="0"/>
                        <a:t>Loi</a:t>
                      </a:r>
                      <a:endParaRPr lang="fr-CA" sz="1600" dirty="0"/>
                    </a:p>
                  </a:txBody>
                  <a:tcPr/>
                </a:tc>
                <a:tc>
                  <a:txBody>
                    <a:bodyPr/>
                    <a:lstStyle/>
                    <a:p>
                      <a:pPr algn="ctr"/>
                      <a:r>
                        <a:rPr lang="fr-CA" sz="1600" dirty="0" smtClean="0"/>
                        <a:t>Loi</a:t>
                      </a:r>
                      <a:r>
                        <a:rPr lang="fr-CA" sz="1600" baseline="0" dirty="0" smtClean="0"/>
                        <a:t> mosaïque donnée et enfreinte</a:t>
                      </a:r>
                      <a:endParaRPr lang="fr-CA" sz="1600" dirty="0"/>
                    </a:p>
                  </a:txBody>
                  <a:tcPr/>
                </a:tc>
                <a:tc>
                  <a:txBody>
                    <a:bodyPr/>
                    <a:lstStyle/>
                    <a:p>
                      <a:pPr algn="ctr"/>
                      <a:r>
                        <a:rPr lang="fr-CA" sz="1600" dirty="0" smtClean="0"/>
                        <a:t>Christ a gardé la loi</a:t>
                      </a:r>
                      <a:endParaRPr lang="fr-CA" sz="1600" dirty="0"/>
                    </a:p>
                  </a:txBody>
                  <a:tcPr/>
                </a:tc>
                <a:tc>
                  <a:txBody>
                    <a:bodyPr/>
                    <a:lstStyle/>
                    <a:p>
                      <a:pPr algn="ctr"/>
                      <a:r>
                        <a:rPr lang="fr-CA" sz="1600" dirty="0" smtClean="0"/>
                        <a:t>Plus de loi</a:t>
                      </a:r>
                      <a:endParaRPr lang="fr-CA" sz="1600" dirty="0"/>
                    </a:p>
                  </a:txBody>
                  <a:tcPr/>
                </a:tc>
              </a:tr>
              <a:tr h="370840">
                <a:tc>
                  <a:txBody>
                    <a:bodyPr/>
                    <a:lstStyle/>
                    <a:p>
                      <a:pPr algn="ctr"/>
                      <a:r>
                        <a:rPr lang="fr-CA" sz="1600" dirty="0" smtClean="0"/>
                        <a:t>Grâce</a:t>
                      </a:r>
                      <a:endParaRPr lang="fr-CA" sz="1600" dirty="0"/>
                    </a:p>
                  </a:txBody>
                  <a:tcPr/>
                </a:tc>
                <a:tc>
                  <a:txBody>
                    <a:bodyPr/>
                    <a:lstStyle/>
                    <a:p>
                      <a:pPr algn="ctr"/>
                      <a:r>
                        <a:rPr lang="fr-CA" sz="1600" dirty="0" smtClean="0"/>
                        <a:t>Incrédulité et manque d’amour</a:t>
                      </a:r>
                      <a:r>
                        <a:rPr lang="fr-CA" sz="1600" baseline="0" dirty="0" smtClean="0"/>
                        <a:t> pour Christ</a:t>
                      </a:r>
                      <a:endParaRPr lang="fr-CA" sz="1600" dirty="0"/>
                    </a:p>
                  </a:txBody>
                  <a:tcPr/>
                </a:tc>
                <a:tc>
                  <a:txBody>
                    <a:bodyPr/>
                    <a:lstStyle/>
                    <a:p>
                      <a:pPr algn="ctr"/>
                      <a:r>
                        <a:rPr lang="fr-CA" sz="1600" dirty="0" smtClean="0"/>
                        <a:t>Christ : exemple de foi</a:t>
                      </a:r>
                      <a:endParaRPr lang="fr-CA" sz="1600" dirty="0"/>
                    </a:p>
                  </a:txBody>
                  <a:tcPr/>
                </a:tc>
                <a:tc>
                  <a:txBody>
                    <a:bodyPr/>
                    <a:lstStyle/>
                    <a:p>
                      <a:pPr algn="ctr"/>
                      <a:r>
                        <a:rPr lang="fr-CA" sz="1600" dirty="0" smtClean="0"/>
                        <a:t>Plus</a:t>
                      </a:r>
                      <a:r>
                        <a:rPr lang="fr-CA" sz="1600" baseline="0" dirty="0" smtClean="0"/>
                        <a:t> de foi, voir face-à-face</a:t>
                      </a:r>
                      <a:endParaRPr lang="fr-CA" sz="1600" dirty="0"/>
                    </a:p>
                  </a:txBody>
                  <a:tcPr/>
                </a:tc>
              </a:tr>
              <a:tr h="370840">
                <a:tc>
                  <a:txBody>
                    <a:bodyPr/>
                    <a:lstStyle/>
                    <a:p>
                      <a:pPr algn="ctr"/>
                      <a:r>
                        <a:rPr lang="fr-CA" sz="1600" dirty="0" smtClean="0"/>
                        <a:t>Millénium</a:t>
                      </a:r>
                      <a:endParaRPr lang="fr-CA" sz="1600" dirty="0"/>
                    </a:p>
                  </a:txBody>
                  <a:tcPr/>
                </a:tc>
                <a:tc>
                  <a:txBody>
                    <a:bodyPr/>
                    <a:lstStyle/>
                    <a:p>
                      <a:pPr algn="ctr"/>
                      <a:r>
                        <a:rPr lang="fr-CA" sz="1600" dirty="0" smtClean="0"/>
                        <a:t>Révolte</a:t>
                      </a:r>
                      <a:r>
                        <a:rPr lang="fr-CA" sz="1600" baseline="0" dirty="0" smtClean="0"/>
                        <a:t> contre Christ; Antéchrist</a:t>
                      </a:r>
                      <a:endParaRPr lang="fr-CA" sz="1600" dirty="0"/>
                    </a:p>
                  </a:txBody>
                  <a:tcPr/>
                </a:tc>
                <a:tc>
                  <a:txBody>
                    <a:bodyPr/>
                    <a:lstStyle/>
                    <a:p>
                      <a:pPr algn="ctr"/>
                      <a:r>
                        <a:rPr lang="fr-CA" sz="1600" dirty="0" smtClean="0"/>
                        <a:t>Christ : exemple d’obéissance</a:t>
                      </a:r>
                      <a:endParaRPr lang="fr-CA" sz="1600" dirty="0"/>
                    </a:p>
                  </a:txBody>
                  <a:tcPr/>
                </a:tc>
                <a:tc>
                  <a:txBody>
                    <a:bodyPr/>
                    <a:lstStyle/>
                    <a:p>
                      <a:pPr algn="ctr"/>
                      <a:r>
                        <a:rPr lang="fr-CA" sz="1600" dirty="0" smtClean="0"/>
                        <a:t>Christ règne en justice</a:t>
                      </a:r>
                      <a:endParaRPr lang="fr-CA" sz="16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Matthieu 13 : Le blé et l’ivraie</a:t>
            </a:r>
            <a:endParaRPr lang="fr-CA" dirty="0"/>
          </a:p>
        </p:txBody>
      </p:sp>
      <p:sp>
        <p:nvSpPr>
          <p:cNvPr id="3" name="Content Placeholder 2"/>
          <p:cNvSpPr>
            <a:spLocks noGrp="1"/>
          </p:cNvSpPr>
          <p:nvPr>
            <p:ph idx="1"/>
          </p:nvPr>
        </p:nvSpPr>
        <p:spPr/>
        <p:txBody>
          <a:bodyPr>
            <a:normAutofit fontScale="77500" lnSpcReduction="20000"/>
          </a:bodyPr>
          <a:lstStyle/>
          <a:p>
            <a:r>
              <a:rPr lang="en-CA" b="1" dirty="0" err="1" smtClean="0"/>
              <a:t>Parabole</a:t>
            </a:r>
            <a:r>
              <a:rPr lang="en-CA" dirty="0" smtClean="0"/>
              <a:t> (Matt 13:24-28) «</a:t>
            </a:r>
            <a:r>
              <a:rPr lang="fr-CA" dirty="0" smtClean="0"/>
              <a:t>Il leur proposa une autre parabole, et il dit: Le royaume des cieux est semblable à un homme qui a semé une bonne semence dans son champ. Mais, pendant que les gens dormaient, son ennemi vint, sema de l'ivraie parmi le blé, et s'en alla. Lorsque l'herbe eut poussé et donné du fruit, l'ivraie parut aussi. Les serviteurs du maître de la maison vinrent lui dire: Seigneur, n'as-tu pas semé une bonne semence dans ton champ? D'où vient donc qu'il y a de l'ivraie? Il leur répondit: C'est un ennemi qui a fait cela. Et les serviteurs lui dirent: Veux-tu que nous allions l'arracher?</a:t>
            </a:r>
            <a:r>
              <a:rPr lang="en-CA" dirty="0" smtClean="0"/>
              <a:t>»</a:t>
            </a:r>
          </a:p>
          <a:p>
            <a:pPr>
              <a:buNone/>
            </a:pPr>
            <a:endParaRPr lang="en-CA" dirty="0" smtClean="0"/>
          </a:p>
          <a:p>
            <a:r>
              <a:rPr lang="en-CA" b="1" dirty="0" err="1" smtClean="0"/>
              <a:t>Interprétation</a:t>
            </a:r>
            <a:r>
              <a:rPr lang="en-CA" b="1" dirty="0" smtClean="0"/>
              <a:t> – (Matt 13:37-39)</a:t>
            </a:r>
            <a:r>
              <a:rPr lang="en-CA" dirty="0" smtClean="0"/>
              <a:t> «</a:t>
            </a:r>
            <a:r>
              <a:rPr lang="fr-CA" dirty="0" smtClean="0"/>
              <a:t>Il répondit: Celui qui sème la bonne semence, c'est le</a:t>
            </a:r>
            <a:r>
              <a:rPr lang="fr-CA" b="1" dirty="0" smtClean="0"/>
              <a:t> Fils de l'homme</a:t>
            </a:r>
            <a:r>
              <a:rPr lang="fr-CA" dirty="0" smtClean="0"/>
              <a:t>; le champ, c'est le </a:t>
            </a:r>
            <a:r>
              <a:rPr lang="fr-CA" b="1" dirty="0" smtClean="0"/>
              <a:t>monde</a:t>
            </a:r>
            <a:r>
              <a:rPr lang="fr-CA" dirty="0" smtClean="0"/>
              <a:t>; la bonne semence, ce sont les </a:t>
            </a:r>
            <a:r>
              <a:rPr lang="fr-CA" b="1" dirty="0" smtClean="0"/>
              <a:t>fils du royaume</a:t>
            </a:r>
            <a:r>
              <a:rPr lang="fr-CA" dirty="0" smtClean="0"/>
              <a:t>; l'ivraie, ce sont les </a:t>
            </a:r>
            <a:r>
              <a:rPr lang="fr-CA" b="1" dirty="0" smtClean="0"/>
              <a:t>fils du malin</a:t>
            </a:r>
            <a:r>
              <a:rPr lang="fr-CA" dirty="0" smtClean="0"/>
              <a:t>; l'ennemi qui l'a semée, c'est le </a:t>
            </a:r>
            <a:r>
              <a:rPr lang="fr-CA" b="1" dirty="0" smtClean="0"/>
              <a:t>diable</a:t>
            </a:r>
            <a:r>
              <a:rPr lang="fr-CA" dirty="0" smtClean="0"/>
              <a:t>; la moisson, c'est la fin du monde; les moissonneurs, ce sont les anges. </a:t>
            </a:r>
            <a:r>
              <a:rPr lang="en-CA" dirty="0" smtClean="0"/>
              <a:t>»</a:t>
            </a:r>
            <a:endParaRPr lang="fr-CA"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368</TotalTime>
  <Words>950</Words>
  <Application>Microsoft Office PowerPoint</Application>
  <PresentationFormat>Affichage à l'écran (4:3)</PresentationFormat>
  <Paragraphs>113</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Flow</vt:lpstr>
      <vt:lpstr>Christ, le centre de la doctrine de Dieu sur le Salut à travers les époques</vt:lpstr>
      <vt:lpstr>1 Timothée 6:15-16</vt:lpstr>
      <vt:lpstr>Dispensations – Temps bibliques</vt:lpstr>
      <vt:lpstr>Les dispensations et les Écritures</vt:lpstr>
      <vt:lpstr>«Dispensation» ou «Temps»</vt:lpstr>
      <vt:lpstr>Erich Sauer Ancient président du collège biblique Wiedenest en Allemagne</vt:lpstr>
      <vt:lpstr>Christ et les temps bibliques</vt:lpstr>
      <vt:lpstr>Dispensations et triomphe du salut en Christ</vt:lpstr>
      <vt:lpstr>Matthieu 13 : Le blé et l’ivraie</vt:lpstr>
      <vt:lpstr>Paraboles du royaume :  Discerner les différences</vt:lpstr>
      <vt:lpstr>Royaume et Église? Dr. James Boice, de son commentaire sur 1 Jean</vt:lpstr>
      <vt:lpstr>Hébreux 9:26</vt:lpstr>
      <vt:lpstr>James M. Flanigan</vt:lpstr>
      <vt:lpstr>James Flanigan</vt:lpstr>
      <vt:lpstr>Éphésiens 3:21</vt:lpstr>
      <vt:lpstr>Alexander Maclaren</vt:lpstr>
      <vt:lpstr>Christ : centre du ciel</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Noemy</dc:creator>
  <cp:lastModifiedBy>Dr_David</cp:lastModifiedBy>
  <cp:revision>16</cp:revision>
  <dcterms:created xsi:type="dcterms:W3CDTF">2013-02-19T22:05:10Z</dcterms:created>
  <dcterms:modified xsi:type="dcterms:W3CDTF">2013-03-09T16:54:37Z</dcterms:modified>
</cp:coreProperties>
</file>