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9" r:id="rId24"/>
    <p:sldId id="280" r:id="rId25"/>
    <p:sldId id="281" r:id="rId26"/>
    <p:sldId id="282" r:id="rId27"/>
    <p:sldId id="283" r:id="rId2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50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684ECC2-DCC9-4DA7-96EC-BF6BE42D49EF}" type="datetimeFigureOut">
              <a:rPr lang="fr-CA" smtClean="0"/>
              <a:pPr/>
              <a:t>2013-03-09</a:t>
            </a:fld>
            <a:endParaRPr lang="fr-CA"/>
          </a:p>
        </p:txBody>
      </p:sp>
      <p:sp>
        <p:nvSpPr>
          <p:cNvPr id="19" name="Footer Placeholder 18"/>
          <p:cNvSpPr>
            <a:spLocks noGrp="1"/>
          </p:cNvSpPr>
          <p:nvPr>
            <p:ph type="ftr" sz="quarter" idx="11"/>
          </p:nvPr>
        </p:nvSpPr>
        <p:spPr/>
        <p:txBody>
          <a:bodyPr/>
          <a:lstStyle/>
          <a:p>
            <a:endParaRPr lang="fr-CA"/>
          </a:p>
        </p:txBody>
      </p:sp>
      <p:sp>
        <p:nvSpPr>
          <p:cNvPr id="27" name="Slide Number Placeholder 26"/>
          <p:cNvSpPr>
            <a:spLocks noGrp="1"/>
          </p:cNvSpPr>
          <p:nvPr>
            <p:ph type="sldNum" sz="quarter" idx="12"/>
          </p:nvPr>
        </p:nvSpPr>
        <p:spPr/>
        <p:txBody>
          <a:bodyPr/>
          <a:lstStyle/>
          <a:p>
            <a:fld id="{7AA87FBB-FBBA-4208-A5F4-479DC501DFA8}" type="slidenum">
              <a:rPr lang="fr-CA" smtClean="0"/>
              <a:pPr/>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84ECC2-DCC9-4DA7-96EC-BF6BE42D49EF}" type="datetimeFigureOut">
              <a:rPr lang="fr-CA" smtClean="0"/>
              <a:pPr/>
              <a:t>2013-03-09</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AA87FBB-FBBA-4208-A5F4-479DC501DFA8}" type="slidenum">
              <a:rPr lang="fr-CA" smtClean="0"/>
              <a:pPr/>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84ECC2-DCC9-4DA7-96EC-BF6BE42D49EF}" type="datetimeFigureOut">
              <a:rPr lang="fr-CA" smtClean="0"/>
              <a:pPr/>
              <a:t>2013-03-09</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AA87FBB-FBBA-4208-A5F4-479DC501DFA8}" type="slidenum">
              <a:rPr lang="fr-CA" smtClean="0"/>
              <a:pPr/>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84ECC2-DCC9-4DA7-96EC-BF6BE42D49EF}" type="datetimeFigureOut">
              <a:rPr lang="fr-CA" smtClean="0"/>
              <a:pPr/>
              <a:t>2013-03-09</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AA87FBB-FBBA-4208-A5F4-479DC501DFA8}" type="slidenum">
              <a:rPr lang="fr-CA" smtClean="0"/>
              <a:pPr/>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684ECC2-DCC9-4DA7-96EC-BF6BE42D49EF}" type="datetimeFigureOut">
              <a:rPr lang="fr-CA" smtClean="0"/>
              <a:pPr/>
              <a:t>2013-03-09</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7AA87FBB-FBBA-4208-A5F4-479DC501DFA8}" type="slidenum">
              <a:rPr lang="fr-CA" smtClean="0"/>
              <a:pPr/>
              <a:t>‹N°›</a:t>
            </a:fld>
            <a:endParaRPr lang="fr-C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84ECC2-DCC9-4DA7-96EC-BF6BE42D49EF}" type="datetimeFigureOut">
              <a:rPr lang="fr-CA" smtClean="0"/>
              <a:pPr/>
              <a:t>2013-03-09</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AA87FBB-FBBA-4208-A5F4-479DC501DFA8}" type="slidenum">
              <a:rPr lang="fr-CA" smtClean="0"/>
              <a:pPr/>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684ECC2-DCC9-4DA7-96EC-BF6BE42D49EF}" type="datetimeFigureOut">
              <a:rPr lang="fr-CA" smtClean="0"/>
              <a:pPr/>
              <a:t>2013-03-09</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7AA87FBB-FBBA-4208-A5F4-479DC501DFA8}" type="slidenum">
              <a:rPr lang="fr-CA" smtClean="0"/>
              <a:pPr/>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684ECC2-DCC9-4DA7-96EC-BF6BE42D49EF}" type="datetimeFigureOut">
              <a:rPr lang="fr-CA" smtClean="0"/>
              <a:pPr/>
              <a:t>2013-03-09</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7AA87FBB-FBBA-4208-A5F4-479DC501DFA8}" type="slidenum">
              <a:rPr lang="fr-CA" smtClean="0"/>
              <a:pPr/>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84ECC2-DCC9-4DA7-96EC-BF6BE42D49EF}" type="datetimeFigureOut">
              <a:rPr lang="fr-CA" smtClean="0"/>
              <a:pPr/>
              <a:t>2013-03-09</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7AA87FBB-FBBA-4208-A5F4-479DC501DFA8}" type="slidenum">
              <a:rPr lang="fr-CA" smtClean="0"/>
              <a:pPr/>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84ECC2-DCC9-4DA7-96EC-BF6BE42D49EF}" type="datetimeFigureOut">
              <a:rPr lang="fr-CA" smtClean="0"/>
              <a:pPr/>
              <a:t>2013-03-09</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7AA87FBB-FBBA-4208-A5F4-479DC501DFA8}" type="slidenum">
              <a:rPr lang="fr-CA" smtClean="0"/>
              <a:pPr/>
              <a:t>‹N°›</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684ECC2-DCC9-4DA7-96EC-BF6BE42D49EF}" type="datetimeFigureOut">
              <a:rPr lang="fr-CA" smtClean="0"/>
              <a:pPr/>
              <a:t>2013-03-09</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a:xfrm>
            <a:off x="8077200" y="6356350"/>
            <a:ext cx="609600" cy="365125"/>
          </a:xfrm>
        </p:spPr>
        <p:txBody>
          <a:bodyPr/>
          <a:lstStyle/>
          <a:p>
            <a:fld id="{7AA87FBB-FBBA-4208-A5F4-479DC501DFA8}" type="slidenum">
              <a:rPr lang="fr-CA" smtClean="0"/>
              <a:pPr/>
              <a:t>‹N°›</a:t>
            </a:fld>
            <a:endParaRPr lang="fr-C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684ECC2-DCC9-4DA7-96EC-BF6BE42D49EF}" type="datetimeFigureOut">
              <a:rPr lang="fr-CA" smtClean="0"/>
              <a:pPr/>
              <a:t>2013-03-09</a:t>
            </a:fld>
            <a:endParaRPr lang="fr-C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C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AA87FBB-FBBA-4208-A5F4-479DC501DFA8}" type="slidenum">
              <a:rPr lang="fr-CA" smtClean="0"/>
              <a:pPr/>
              <a:t>‹N°›</a:t>
            </a:fld>
            <a:endParaRPr lang="fr-C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204864"/>
            <a:ext cx="7851648" cy="1828800"/>
          </a:xfrm>
        </p:spPr>
        <p:txBody>
          <a:bodyPr/>
          <a:lstStyle/>
          <a:p>
            <a:pPr algn="ctr"/>
            <a:r>
              <a:rPr lang="fr-CA" dirty="0" smtClean="0"/>
              <a:t>Le calvinisme et</a:t>
            </a:r>
            <a:br>
              <a:rPr lang="fr-CA" dirty="0" smtClean="0"/>
            </a:br>
            <a:r>
              <a:rPr lang="fr-CA" dirty="0" smtClean="0"/>
              <a:t> la «seule nature»</a:t>
            </a:r>
            <a:endParaRPr lang="fr-C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Termes bibliques : Définitions</a:t>
            </a:r>
            <a:endParaRPr lang="fr-CA" dirty="0"/>
          </a:p>
        </p:txBody>
      </p:sp>
      <p:sp>
        <p:nvSpPr>
          <p:cNvPr id="3" name="Content Placeholder 2"/>
          <p:cNvSpPr>
            <a:spLocks noGrp="1"/>
          </p:cNvSpPr>
          <p:nvPr>
            <p:ph idx="1"/>
          </p:nvPr>
        </p:nvSpPr>
        <p:spPr/>
        <p:txBody>
          <a:bodyPr/>
          <a:lstStyle/>
          <a:p>
            <a:pPr algn="ctr">
              <a:buNone/>
            </a:pPr>
            <a:endParaRPr lang="fr-CA" dirty="0" smtClean="0"/>
          </a:p>
          <a:p>
            <a:pPr algn="ctr">
              <a:buNone/>
            </a:pPr>
            <a:r>
              <a:rPr lang="fr-CA" i="1" u="sng" dirty="0" smtClean="0"/>
              <a:t>Vieille nature / Disposition pécheresse</a:t>
            </a:r>
          </a:p>
          <a:p>
            <a:pPr algn="ctr">
              <a:buNone/>
            </a:pPr>
            <a:endParaRPr lang="fr-CA" dirty="0" smtClean="0"/>
          </a:p>
          <a:p>
            <a:pPr algn="ctr">
              <a:buNone/>
            </a:pPr>
            <a:r>
              <a:rPr lang="fr-CA" dirty="0" smtClean="0"/>
              <a:t>«La disposition qui fut reçue d’Adam et qui est contraire à la volonté de Dieu. C’est le principe en l’homme qui mène à la corruption spirituelle, au péché et à la dépravation. Le chrétien, même s’il est libéré de l’emprise de sa disposition pécheresse, lutte contre son influence et son pouvoir.»</a:t>
            </a:r>
            <a:endParaRPr lang="fr-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Termes bibliques : Définitions</a:t>
            </a:r>
            <a:endParaRPr lang="fr-CA" dirty="0"/>
          </a:p>
        </p:txBody>
      </p:sp>
      <p:sp>
        <p:nvSpPr>
          <p:cNvPr id="3" name="Content Placeholder 2"/>
          <p:cNvSpPr>
            <a:spLocks noGrp="1"/>
          </p:cNvSpPr>
          <p:nvPr>
            <p:ph idx="1"/>
          </p:nvPr>
        </p:nvSpPr>
        <p:spPr/>
        <p:txBody>
          <a:bodyPr>
            <a:normAutofit lnSpcReduction="10000"/>
          </a:bodyPr>
          <a:lstStyle/>
          <a:p>
            <a:pPr algn="ctr">
              <a:buNone/>
            </a:pPr>
            <a:endParaRPr lang="fr-CA" i="1" u="sng" dirty="0" smtClean="0"/>
          </a:p>
          <a:p>
            <a:pPr algn="ctr">
              <a:buNone/>
            </a:pPr>
            <a:r>
              <a:rPr lang="fr-CA" i="1" u="sng" dirty="0" smtClean="0"/>
              <a:t>La chair</a:t>
            </a:r>
          </a:p>
          <a:p>
            <a:pPr algn="just">
              <a:buNone/>
            </a:pPr>
            <a:r>
              <a:rPr lang="fr-CA" dirty="0" smtClean="0"/>
              <a:t>	Se réfère à tout ce que l’homme est par sa naissance humaine. En tant que chair, l’homme est faible (Matthieu 26:41; Romains 6:19). La chair est l’un des domaines de l’homme non régénéré qui est maîtrisé par sa disposition pécheresse le plus mentionné. Romains 7:14 - «mais moi, je suis charnel, vendu au péché (disposition pécheresse).» Cependant, les croyants, à cause de la régénération, sont «dans» la chair, mais pas «de» la chair. </a:t>
            </a:r>
            <a:endParaRPr lang="fr-C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Termes bibliques : Définitions</a:t>
            </a:r>
            <a:endParaRPr lang="fr-CA" dirty="0"/>
          </a:p>
        </p:txBody>
      </p:sp>
      <p:sp>
        <p:nvSpPr>
          <p:cNvPr id="3" name="Content Placeholder 2"/>
          <p:cNvSpPr>
            <a:spLocks noGrp="1"/>
          </p:cNvSpPr>
          <p:nvPr>
            <p:ph idx="1"/>
          </p:nvPr>
        </p:nvSpPr>
        <p:spPr/>
        <p:txBody>
          <a:bodyPr/>
          <a:lstStyle/>
          <a:p>
            <a:pPr algn="ctr">
              <a:buNone/>
            </a:pPr>
            <a:endParaRPr lang="fr-CA" i="1" u="sng" dirty="0" smtClean="0"/>
          </a:p>
          <a:p>
            <a:pPr algn="ctr">
              <a:buNone/>
            </a:pPr>
            <a:r>
              <a:rPr lang="fr-CA" i="1" u="sng" dirty="0" smtClean="0"/>
              <a:t>Le péché</a:t>
            </a:r>
          </a:p>
          <a:p>
            <a:pPr algn="ctr">
              <a:buNone/>
            </a:pPr>
            <a:endParaRPr lang="fr-CA" i="1" u="sng" dirty="0" smtClean="0"/>
          </a:p>
          <a:p>
            <a:pPr algn="just">
              <a:buNone/>
            </a:pPr>
            <a:r>
              <a:rPr lang="fr-CA" dirty="0" smtClean="0"/>
              <a:t>«Ce mot (au singulier) est utilisé 24 fois dans l’épitre aux Romains pour se référer à la disposition (nature) pécheresse.»</a:t>
            </a:r>
          </a:p>
          <a:p>
            <a:pPr algn="just">
              <a:buNone/>
            </a:pPr>
            <a:r>
              <a:rPr lang="fr-CA" dirty="0" smtClean="0"/>
              <a:t>Romains 7:8 - «Et le péché, saisissant l'occasion, produisit en moi... toutes sortes de convoitises.»</a:t>
            </a:r>
            <a:endParaRPr lang="fr-C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Termes bibliques : Définitions</a:t>
            </a:r>
            <a:endParaRPr lang="fr-CA" dirty="0"/>
          </a:p>
        </p:txBody>
      </p:sp>
      <p:sp>
        <p:nvSpPr>
          <p:cNvPr id="3" name="Content Placeholder 2"/>
          <p:cNvSpPr>
            <a:spLocks noGrp="1"/>
          </p:cNvSpPr>
          <p:nvPr>
            <p:ph idx="1"/>
          </p:nvPr>
        </p:nvSpPr>
        <p:spPr/>
        <p:txBody>
          <a:bodyPr/>
          <a:lstStyle/>
          <a:p>
            <a:pPr algn="ctr">
              <a:buNone/>
            </a:pPr>
            <a:endParaRPr lang="fr-CA" i="1" u="sng" dirty="0" smtClean="0"/>
          </a:p>
          <a:p>
            <a:pPr algn="ctr">
              <a:buNone/>
            </a:pPr>
            <a:r>
              <a:rPr lang="fr-CA" i="1" u="sng" dirty="0" smtClean="0"/>
              <a:t>Libéré du péché</a:t>
            </a:r>
          </a:p>
          <a:p>
            <a:pPr algn="just">
              <a:buNone/>
            </a:pPr>
            <a:r>
              <a:rPr lang="fr-CA" dirty="0" smtClean="0"/>
              <a:t>Romains 6:7 – Libéré de la position d’esclavage et de dominance que le péché, comme un maître, a sur l’homme non régénéré. Le mot «libéré» est un terme légal. </a:t>
            </a:r>
          </a:p>
          <a:p>
            <a:pPr algn="just">
              <a:buNone/>
            </a:pPr>
            <a:r>
              <a:rPr lang="fr-CA" dirty="0" smtClean="0"/>
              <a:t>Renald </a:t>
            </a:r>
            <a:r>
              <a:rPr lang="fr-CA" dirty="0" err="1" smtClean="0"/>
              <a:t>Showers</a:t>
            </a:r>
            <a:r>
              <a:rPr lang="fr-CA" dirty="0" smtClean="0"/>
              <a:t> : «La disposition pécheresse est encore avec le croyant, mais n’a plus sa position légale de maître sur lui.»</a:t>
            </a:r>
          </a:p>
          <a:p>
            <a:pPr algn="r">
              <a:buNone/>
            </a:pPr>
            <a:r>
              <a:rPr lang="fr-CA" sz="1600" dirty="0" smtClean="0"/>
              <a:t>- Renald </a:t>
            </a:r>
            <a:r>
              <a:rPr lang="fr-CA" sz="1600" dirty="0" err="1" smtClean="0"/>
              <a:t>Showers</a:t>
            </a:r>
            <a:r>
              <a:rPr lang="fr-CA" sz="1600" dirty="0" smtClean="0"/>
              <a:t>, «New Nature», p.76</a:t>
            </a:r>
            <a:endParaRPr lang="fr-CA"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Termes bibliques : Définitions</a:t>
            </a:r>
            <a:endParaRPr lang="fr-CA" dirty="0"/>
          </a:p>
        </p:txBody>
      </p:sp>
      <p:sp>
        <p:nvSpPr>
          <p:cNvPr id="3" name="Content Placeholder 2"/>
          <p:cNvSpPr>
            <a:spLocks noGrp="1"/>
          </p:cNvSpPr>
          <p:nvPr>
            <p:ph idx="1"/>
          </p:nvPr>
        </p:nvSpPr>
        <p:spPr/>
        <p:txBody>
          <a:bodyPr/>
          <a:lstStyle/>
          <a:p>
            <a:pPr algn="ctr">
              <a:buNone/>
            </a:pPr>
            <a:endParaRPr lang="fr-CA" i="1" u="sng" dirty="0" smtClean="0"/>
          </a:p>
          <a:p>
            <a:pPr algn="ctr">
              <a:buNone/>
            </a:pPr>
            <a:r>
              <a:rPr lang="fr-CA" i="1" u="sng" dirty="0" smtClean="0"/>
              <a:t>Vieil homme</a:t>
            </a:r>
          </a:p>
          <a:p>
            <a:pPr algn="just">
              <a:buNone/>
            </a:pPr>
            <a:r>
              <a:rPr lang="fr-CA" dirty="0" smtClean="0"/>
              <a:t>Romains 6:6 – La personne non régénéré dans son été non régénéré. </a:t>
            </a:r>
          </a:p>
          <a:p>
            <a:pPr algn="just">
              <a:buNone/>
            </a:pPr>
            <a:endParaRPr lang="fr-CA" dirty="0" smtClean="0"/>
          </a:p>
          <a:p>
            <a:pPr algn="just">
              <a:buNone/>
            </a:pPr>
            <a:r>
              <a:rPr lang="fr-CA" dirty="0" smtClean="0"/>
              <a:t>Kenneth </a:t>
            </a:r>
            <a:r>
              <a:rPr lang="fr-CA" dirty="0" err="1" smtClean="0"/>
              <a:t>Wuest</a:t>
            </a:r>
            <a:r>
              <a:rPr lang="fr-CA" dirty="0" smtClean="0"/>
              <a:t> - «...le vieil homme ici se réfère à cette personne, l’homme que le croyant était avant d’être sauvé, totalement dépravé, non régénéré, sans la vie de Dieu.»</a:t>
            </a:r>
          </a:p>
          <a:p>
            <a:pPr algn="r">
              <a:buNone/>
            </a:pPr>
            <a:r>
              <a:rPr lang="fr-CA" sz="1600" dirty="0" smtClean="0"/>
              <a:t>- Kenneth </a:t>
            </a:r>
            <a:r>
              <a:rPr lang="fr-CA" sz="1600" dirty="0" err="1" smtClean="0"/>
              <a:t>Wuest</a:t>
            </a:r>
            <a:r>
              <a:rPr lang="fr-CA" sz="1600" dirty="0" smtClean="0"/>
              <a:t>, «Romains dans le Nouveau Testament grec», p. 101</a:t>
            </a:r>
            <a:endParaRPr lang="fr-CA" sz="1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Termes bibliques : Définitions</a:t>
            </a:r>
            <a:endParaRPr lang="fr-CA" dirty="0"/>
          </a:p>
        </p:txBody>
      </p:sp>
      <p:sp>
        <p:nvSpPr>
          <p:cNvPr id="3" name="Content Placeholder 2"/>
          <p:cNvSpPr>
            <a:spLocks noGrp="1"/>
          </p:cNvSpPr>
          <p:nvPr>
            <p:ph idx="1"/>
          </p:nvPr>
        </p:nvSpPr>
        <p:spPr/>
        <p:txBody>
          <a:bodyPr>
            <a:normAutofit fontScale="92500" lnSpcReduction="20000"/>
          </a:bodyPr>
          <a:lstStyle/>
          <a:p>
            <a:pPr algn="ctr">
              <a:buNone/>
            </a:pPr>
            <a:endParaRPr lang="fr-CA" i="1" u="sng" dirty="0" smtClean="0"/>
          </a:p>
          <a:p>
            <a:pPr algn="ctr">
              <a:buNone/>
            </a:pPr>
            <a:r>
              <a:rPr lang="fr-CA" i="1" u="sng" dirty="0" smtClean="0"/>
              <a:t>Nouvel homme</a:t>
            </a:r>
          </a:p>
          <a:p>
            <a:pPr algn="just">
              <a:buNone/>
            </a:pPr>
            <a:r>
              <a:rPr lang="fr-CA" dirty="0" smtClean="0"/>
              <a:t>Colossiens 3:10 – Le «nouvel homme» est l’homme régénéré dans son nouvel état régénéré. Le nouvel homme (ou nouvelle disposition) est la nature et le caractère moral de Dieu dans le cœur de l’homme régénéré par le Saint Esprit. </a:t>
            </a:r>
          </a:p>
          <a:p>
            <a:pPr algn="just">
              <a:buNone/>
            </a:pPr>
            <a:endParaRPr lang="fr-CA" dirty="0" smtClean="0"/>
          </a:p>
          <a:p>
            <a:pPr algn="just">
              <a:buNone/>
            </a:pPr>
            <a:r>
              <a:rPr lang="fr-CA" dirty="0" smtClean="0"/>
              <a:t>D. E. Hiebert - «À travers l’implantation d’une nouvelle nature par l’habitation du Saint Esprit, les croyants deviennent participants de la nature morale de Dieu... Cette nouvelle vie, avec ses nouvelles attitudes et dispositions n’est autre que «Christ en vous, l’espérance de la gloire».»</a:t>
            </a:r>
            <a:endParaRPr lang="fr-C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Termes bibliques : Définitions</a:t>
            </a:r>
            <a:endParaRPr lang="fr-CA" dirty="0"/>
          </a:p>
        </p:txBody>
      </p:sp>
      <p:sp>
        <p:nvSpPr>
          <p:cNvPr id="3" name="Content Placeholder 2"/>
          <p:cNvSpPr>
            <a:spLocks noGrp="1"/>
          </p:cNvSpPr>
          <p:nvPr>
            <p:ph idx="1"/>
          </p:nvPr>
        </p:nvSpPr>
        <p:spPr/>
        <p:txBody>
          <a:bodyPr/>
          <a:lstStyle/>
          <a:p>
            <a:pPr algn="ctr">
              <a:buNone/>
            </a:pPr>
            <a:endParaRPr lang="fr-CA" i="1" u="sng" dirty="0" smtClean="0"/>
          </a:p>
          <a:p>
            <a:pPr algn="ctr">
              <a:buNone/>
            </a:pPr>
            <a:r>
              <a:rPr lang="fr-CA" i="1" u="sng" dirty="0" smtClean="0"/>
              <a:t>Corps du péché</a:t>
            </a:r>
          </a:p>
          <a:p>
            <a:pPr algn="ctr">
              <a:buNone/>
            </a:pPr>
            <a:endParaRPr lang="fr-CA" i="1" u="sng" dirty="0" smtClean="0"/>
          </a:p>
          <a:p>
            <a:pPr algn="just">
              <a:buNone/>
            </a:pPr>
            <a:r>
              <a:rPr lang="fr-CA" dirty="0" smtClean="0"/>
              <a:t>Romains 6:6 – Le corps physique de l’homme non régénéré qui vit comme un instrument au service du péché. Le mot «détruit», en lien avec le corps du péché, veut dire de rendre impuissant. </a:t>
            </a:r>
            <a:endParaRPr lang="fr-C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Défense des réformés:</a:t>
            </a:r>
            <a:br>
              <a:rPr lang="fr-CA" dirty="0" smtClean="0"/>
            </a:br>
            <a:r>
              <a:rPr lang="fr-CA" sz="2500" dirty="0" smtClean="0"/>
              <a:t>Textes clés</a:t>
            </a:r>
            <a:endParaRPr lang="fr-CA" dirty="0"/>
          </a:p>
        </p:txBody>
      </p:sp>
      <p:sp>
        <p:nvSpPr>
          <p:cNvPr id="3" name="Content Placeholder 2"/>
          <p:cNvSpPr>
            <a:spLocks noGrp="1"/>
          </p:cNvSpPr>
          <p:nvPr>
            <p:ph idx="1"/>
          </p:nvPr>
        </p:nvSpPr>
        <p:spPr/>
        <p:txBody>
          <a:bodyPr/>
          <a:lstStyle/>
          <a:p>
            <a:endParaRPr lang="fr-CA" dirty="0" smtClean="0"/>
          </a:p>
          <a:p>
            <a:r>
              <a:rPr lang="fr-CA" dirty="0" smtClean="0"/>
              <a:t>Colossiens 3:9 - «vous étant dépouillés du vieil homme et de ses œuvres.»</a:t>
            </a:r>
          </a:p>
          <a:p>
            <a:endParaRPr lang="fr-CA" dirty="0" smtClean="0"/>
          </a:p>
          <a:p>
            <a:r>
              <a:rPr lang="fr-CA" dirty="0" smtClean="0"/>
              <a:t>Éphésiens 4:22 - «Eu égard à votre vie passée, du vieil homme qui se corrompt par les convoitises trompeuses...»</a:t>
            </a:r>
            <a:endParaRPr lang="fr-C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Keith </a:t>
            </a:r>
            <a:r>
              <a:rPr lang="fr-CA" dirty="0" err="1" smtClean="0"/>
              <a:t>Mathison</a:t>
            </a:r>
            <a:r>
              <a:rPr lang="fr-CA" dirty="0" smtClean="0"/>
              <a:t/>
            </a:r>
            <a:br>
              <a:rPr lang="fr-CA" dirty="0" smtClean="0"/>
            </a:br>
            <a:r>
              <a:rPr lang="fr-CA" sz="2500" dirty="0" smtClean="0"/>
              <a:t>2 Pierre 1:4 «</a:t>
            </a:r>
            <a:r>
              <a:rPr lang="fr-CA" sz="2400" dirty="0" smtClean="0"/>
              <a:t>participants de la nature divine</a:t>
            </a:r>
            <a:r>
              <a:rPr lang="fr-CA" sz="2500" dirty="0" smtClean="0"/>
              <a:t>»?</a:t>
            </a:r>
            <a:endParaRPr lang="fr-CA" dirty="0"/>
          </a:p>
        </p:txBody>
      </p:sp>
      <p:sp>
        <p:nvSpPr>
          <p:cNvPr id="3" name="Content Placeholder 2"/>
          <p:cNvSpPr>
            <a:spLocks noGrp="1"/>
          </p:cNvSpPr>
          <p:nvPr>
            <p:ph idx="1"/>
          </p:nvPr>
        </p:nvSpPr>
        <p:spPr/>
        <p:txBody>
          <a:bodyPr/>
          <a:lstStyle/>
          <a:p>
            <a:pPr algn="just"/>
            <a:endParaRPr lang="fr-CA" dirty="0" smtClean="0"/>
          </a:p>
          <a:p>
            <a:pPr algn="just"/>
            <a:r>
              <a:rPr lang="fr-CA" dirty="0" smtClean="0"/>
              <a:t>«Il est donc important de souligner que Dieu ne nous donne pas une nature divine lorsqu’Il nous régénère. Il donne une nouvelle vie à notre nature spirituellement morte. Le résultat est une nature humaine spirituellement vivante, mais pas une nature divine. On ne peut pas trop insister sur ce point. Si vous avez une nature divine, vous êtes Dieu. Il faut se battre contre toute doctrine qui enseigne que l’homme est Dieu...»</a:t>
            </a:r>
            <a:endParaRPr lang="fr-C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R. C. </a:t>
            </a:r>
            <a:r>
              <a:rPr lang="fr-CA" dirty="0" err="1" smtClean="0"/>
              <a:t>Sproul</a:t>
            </a:r>
            <a:r>
              <a:rPr lang="fr-CA" dirty="0" smtClean="0"/>
              <a:t/>
            </a:r>
            <a:br>
              <a:rPr lang="fr-CA" dirty="0" smtClean="0"/>
            </a:br>
            <a:r>
              <a:rPr lang="fr-CA" sz="2500" dirty="0" smtClean="0"/>
              <a:t>2 Pierre 1:4 - «</a:t>
            </a:r>
            <a:r>
              <a:rPr lang="fr-CA" sz="2400" dirty="0" smtClean="0"/>
              <a:t>participants de la nature divine</a:t>
            </a:r>
            <a:r>
              <a:rPr lang="fr-CA" sz="2500" dirty="0" smtClean="0"/>
              <a:t>»?</a:t>
            </a:r>
            <a:endParaRPr lang="fr-CA" dirty="0"/>
          </a:p>
        </p:txBody>
      </p:sp>
      <p:sp>
        <p:nvSpPr>
          <p:cNvPr id="3" name="Content Placeholder 2"/>
          <p:cNvSpPr>
            <a:spLocks noGrp="1"/>
          </p:cNvSpPr>
          <p:nvPr>
            <p:ph idx="1"/>
          </p:nvPr>
        </p:nvSpPr>
        <p:spPr/>
        <p:txBody>
          <a:bodyPr/>
          <a:lstStyle/>
          <a:p>
            <a:pPr algn="just"/>
            <a:endParaRPr lang="fr-CA" dirty="0" smtClean="0"/>
          </a:p>
          <a:p>
            <a:pPr algn="just"/>
            <a:r>
              <a:rPr lang="fr-CA" dirty="0" smtClean="0"/>
              <a:t>«Bien entendu, la théologie réformée accepte que la régénération est créative et qu’elle résulte en un changement fondamental dans l’individu. Elle implique une nouvelle nature. Mais cette nouvelle nature est une nouvelle nature humaine; elle n’est pas une nature divine.»</a:t>
            </a:r>
            <a:endParaRPr lang="fr-C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«Une seule nature» : </a:t>
            </a:r>
            <a:br>
              <a:rPr lang="fr-CA" dirty="0" smtClean="0"/>
            </a:br>
            <a:r>
              <a:rPr lang="fr-CA" dirty="0" smtClean="0"/>
              <a:t>Qu’est-ce que c’est?</a:t>
            </a:r>
            <a:endParaRPr lang="fr-CA" dirty="0"/>
          </a:p>
        </p:txBody>
      </p:sp>
      <p:sp>
        <p:nvSpPr>
          <p:cNvPr id="3" name="Content Placeholder 2"/>
          <p:cNvSpPr>
            <a:spLocks noGrp="1"/>
          </p:cNvSpPr>
          <p:nvPr>
            <p:ph idx="1"/>
          </p:nvPr>
        </p:nvSpPr>
        <p:spPr/>
        <p:txBody>
          <a:bodyPr/>
          <a:lstStyle/>
          <a:p>
            <a:pPr algn="ctr">
              <a:buNone/>
            </a:pPr>
            <a:endParaRPr lang="fr-CA" dirty="0" smtClean="0"/>
          </a:p>
          <a:p>
            <a:pPr algn="ctr">
              <a:buNone/>
            </a:pPr>
            <a:r>
              <a:rPr lang="fr-CA" dirty="0" smtClean="0"/>
              <a:t>«La doctrine d’une seule nature» est la vision supportée par les calvinistes (</a:t>
            </a:r>
            <a:r>
              <a:rPr lang="fr-CA" smtClean="0"/>
              <a:t>et arméniens</a:t>
            </a:r>
            <a:r>
              <a:rPr lang="fr-CA" dirty="0" smtClean="0"/>
              <a:t>) qu’un croyant, dès sa conversion, n’a plus sa vieille nature. Il ne possède maintenant qu’un reste de cette vieille nature qui, en son temps, va finir par disparaître. Un croyant mature ne devrait pas sentir l’attraction de la vieille nature pécheresse. </a:t>
            </a:r>
            <a:endParaRPr lang="fr-C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D. E. Hiebert</a:t>
            </a:r>
            <a:br>
              <a:rPr lang="fr-CA" dirty="0" smtClean="0"/>
            </a:br>
            <a:r>
              <a:rPr lang="fr-CA" sz="2500" dirty="0" smtClean="0"/>
              <a:t>2 Pierre 1:4 - «</a:t>
            </a:r>
            <a:r>
              <a:rPr lang="fr-CA" sz="2400" dirty="0" smtClean="0"/>
              <a:t>participants de la nature divine</a:t>
            </a:r>
            <a:r>
              <a:rPr lang="fr-CA" sz="2500" dirty="0" smtClean="0"/>
              <a:t>»?</a:t>
            </a:r>
            <a:endParaRPr lang="fr-CA" dirty="0"/>
          </a:p>
        </p:txBody>
      </p:sp>
      <p:sp>
        <p:nvSpPr>
          <p:cNvPr id="3" name="Content Placeholder 2"/>
          <p:cNvSpPr>
            <a:spLocks noGrp="1"/>
          </p:cNvSpPr>
          <p:nvPr>
            <p:ph idx="1"/>
          </p:nvPr>
        </p:nvSpPr>
        <p:spPr/>
        <p:txBody>
          <a:bodyPr/>
          <a:lstStyle/>
          <a:p>
            <a:endParaRPr lang="fr-CA" dirty="0" smtClean="0"/>
          </a:p>
          <a:p>
            <a:r>
              <a:rPr lang="fr-CA" dirty="0" smtClean="0"/>
              <a:t>«Dans la régénération, le croyant ne cesse pas d’être un être humain; il ne devient pas un petit dieu. À travers l’implantation d’une nouvelle nature par l’habitation du Saint Esprit, les croyants deviennent participants de la nature morale de Dieu, rendant possible une communion spirituelle avec Dieu. Cette nouvelle vie, avec ses nouvelles attitudes et dispositions n’est autre que «Christ en vous, l’espérance de la gloire».»</a:t>
            </a:r>
            <a:endParaRPr lang="fr-C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Anthony </a:t>
            </a:r>
            <a:r>
              <a:rPr lang="fr-CA" dirty="0" err="1" smtClean="0"/>
              <a:t>Hoekema</a:t>
            </a:r>
            <a:r>
              <a:rPr lang="fr-CA" dirty="0" smtClean="0"/>
              <a:t/>
            </a:r>
            <a:br>
              <a:rPr lang="fr-CA" dirty="0" smtClean="0"/>
            </a:br>
            <a:r>
              <a:rPr lang="fr-CA" sz="2500" dirty="0" smtClean="0"/>
              <a:t>Défense réformée d’une seule nature</a:t>
            </a:r>
            <a:endParaRPr lang="fr-CA" dirty="0"/>
          </a:p>
        </p:txBody>
      </p:sp>
      <p:sp>
        <p:nvSpPr>
          <p:cNvPr id="3" name="Content Placeholder 2"/>
          <p:cNvSpPr>
            <a:spLocks noGrp="1"/>
          </p:cNvSpPr>
          <p:nvPr>
            <p:ph idx="1"/>
          </p:nvPr>
        </p:nvSpPr>
        <p:spPr/>
        <p:txBody>
          <a:bodyPr>
            <a:normAutofit lnSpcReduction="10000"/>
          </a:bodyPr>
          <a:lstStyle/>
          <a:p>
            <a:pPr algn="just">
              <a:buNone/>
            </a:pPr>
            <a:endParaRPr lang="fr-CA" dirty="0" smtClean="0"/>
          </a:p>
          <a:p>
            <a:pPr algn="just">
              <a:buNone/>
            </a:pPr>
            <a:r>
              <a:rPr lang="fr-CA" dirty="0" smtClean="0"/>
              <a:t>	«Colossiens 3:9-10, par exemple, nous enseigne aussi sur le vieil homme et le nouveau soi. Paul dit ici aux croyants de Colosses non qu’ils doivent se dépouiller du vieil homme et revêtir l’homme nouveau, mais qu’ils l’ont déjà fait! Ils ont fait ce changement au moment de leur conversion. Le participe grec est à l’indicatif aoriste, ce qui décrit une action instantanée; Paul réfère à quelque chose que ces croyants ont fait dans le passé.»</a:t>
            </a:r>
          </a:p>
          <a:p>
            <a:pPr algn="r">
              <a:buNone/>
            </a:pPr>
            <a:r>
              <a:rPr lang="fr-CA" sz="1600" dirty="0" smtClean="0"/>
              <a:t>- Anthony </a:t>
            </a:r>
            <a:r>
              <a:rPr lang="fr-CA" sz="1600" dirty="0" err="1" smtClean="0"/>
              <a:t>Hoehema</a:t>
            </a:r>
            <a:r>
              <a:rPr lang="fr-CA" sz="1600" dirty="0" smtClean="0"/>
              <a:t>, «Five </a:t>
            </a:r>
            <a:r>
              <a:rPr lang="fr-CA" sz="1600" dirty="0" err="1" smtClean="0"/>
              <a:t>Views</a:t>
            </a:r>
            <a:r>
              <a:rPr lang="fr-CA" sz="1600" dirty="0" smtClean="0"/>
              <a:t> on Sanctification», (Grand Rapids, MI: </a:t>
            </a:r>
            <a:r>
              <a:rPr lang="fr-CA" sz="1600" dirty="0" err="1" smtClean="0"/>
              <a:t>Zondervan</a:t>
            </a:r>
            <a:r>
              <a:rPr lang="fr-CA" sz="1600" dirty="0" smtClean="0"/>
              <a:t>, 1987), p. 79</a:t>
            </a:r>
            <a:endParaRPr lang="fr-CA" sz="1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Anthony </a:t>
            </a:r>
            <a:r>
              <a:rPr lang="fr-CA" dirty="0" err="1" smtClean="0"/>
              <a:t>Hoekema</a:t>
            </a:r>
            <a:r>
              <a:rPr lang="fr-CA" dirty="0" smtClean="0"/>
              <a:t/>
            </a:r>
            <a:br>
              <a:rPr lang="fr-CA" dirty="0" smtClean="0"/>
            </a:br>
            <a:r>
              <a:rPr lang="fr-CA" sz="2800" dirty="0" smtClean="0"/>
              <a:t>Difficulté admise</a:t>
            </a:r>
            <a:endParaRPr lang="fr-CA" sz="2800" dirty="0"/>
          </a:p>
        </p:txBody>
      </p:sp>
      <p:sp>
        <p:nvSpPr>
          <p:cNvPr id="3" name="Content Placeholder 2"/>
          <p:cNvSpPr>
            <a:spLocks noGrp="1"/>
          </p:cNvSpPr>
          <p:nvPr>
            <p:ph idx="1"/>
          </p:nvPr>
        </p:nvSpPr>
        <p:spPr/>
        <p:txBody>
          <a:bodyPr/>
          <a:lstStyle/>
          <a:p>
            <a:pPr>
              <a:buNone/>
            </a:pPr>
            <a:endParaRPr lang="fr-CA" dirty="0" smtClean="0"/>
          </a:p>
          <a:p>
            <a:pPr>
              <a:buNone/>
            </a:pPr>
            <a:r>
              <a:rPr lang="fr-CA" dirty="0" smtClean="0"/>
              <a:t>«Éphésiens 4:20-24 est très semblable, mais semble offrir quelques difficultés. Le texte grec a 3 infinitifs principaux traduits dans plusieurs versions comme des impératifs. En suivant cette logique, ce passage peut transmettre une commande, ce qui serait inconsistant avec la vision préalablement défendue.»</a:t>
            </a:r>
          </a:p>
          <a:p>
            <a:pPr>
              <a:buNone/>
            </a:pPr>
            <a:endParaRPr lang="fr-CA" dirty="0" smtClean="0"/>
          </a:p>
          <a:p>
            <a:pPr algn="r">
              <a:buNone/>
            </a:pPr>
            <a:r>
              <a:rPr lang="fr-CA" sz="1600" dirty="0" smtClean="0"/>
              <a:t>- Anthony </a:t>
            </a:r>
            <a:r>
              <a:rPr lang="fr-CA" sz="1600" dirty="0" err="1" smtClean="0"/>
              <a:t>Hoehema</a:t>
            </a:r>
            <a:r>
              <a:rPr lang="fr-CA" sz="1600" dirty="0" smtClean="0"/>
              <a:t>, «Five </a:t>
            </a:r>
            <a:r>
              <a:rPr lang="fr-CA" sz="1600" dirty="0" err="1" smtClean="0"/>
              <a:t>Views</a:t>
            </a:r>
            <a:r>
              <a:rPr lang="fr-CA" sz="1600" dirty="0" smtClean="0"/>
              <a:t> on Sanctification», (Grand Rapids, MI: </a:t>
            </a:r>
            <a:r>
              <a:rPr lang="fr-CA" sz="1600" dirty="0" err="1" smtClean="0"/>
              <a:t>Zondervan</a:t>
            </a:r>
            <a:r>
              <a:rPr lang="fr-CA" sz="1600" dirty="0" smtClean="0"/>
              <a:t>, 1987), p. 80.</a:t>
            </a:r>
            <a:endParaRPr lang="fr-CA" sz="1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W. E. Vine</a:t>
            </a:r>
            <a:br>
              <a:rPr lang="fr-CA" dirty="0" smtClean="0"/>
            </a:br>
            <a:r>
              <a:rPr lang="fr-CA" sz="2500" dirty="0" smtClean="0"/>
              <a:t>Érudit du Grec sur Éphésiens 4:21-22</a:t>
            </a:r>
            <a:endParaRPr lang="fr-CA" dirty="0"/>
          </a:p>
        </p:txBody>
      </p:sp>
      <p:sp>
        <p:nvSpPr>
          <p:cNvPr id="3" name="Content Placeholder 2"/>
          <p:cNvSpPr>
            <a:spLocks noGrp="1"/>
          </p:cNvSpPr>
          <p:nvPr>
            <p:ph idx="1"/>
          </p:nvPr>
        </p:nvSpPr>
        <p:spPr>
          <a:xfrm>
            <a:off x="467544" y="1935480"/>
            <a:ext cx="8136904" cy="4389120"/>
          </a:xfrm>
        </p:spPr>
        <p:txBody>
          <a:bodyPr>
            <a:normAutofit fontScale="92500"/>
          </a:bodyPr>
          <a:lstStyle/>
          <a:p>
            <a:endParaRPr lang="fr-CA" dirty="0" smtClean="0"/>
          </a:p>
          <a:p>
            <a:pPr>
              <a:buNone/>
            </a:pPr>
            <a:r>
              <a:rPr lang="fr-CA" dirty="0" smtClean="0"/>
              <a:t>«C'est en lui que vous avez été instruits à vous dépouiller» est la traduction du mot «</a:t>
            </a:r>
            <a:r>
              <a:rPr lang="fr-CA" dirty="0" err="1" smtClean="0"/>
              <a:t>apekdusamenoi</a:t>
            </a:r>
            <a:r>
              <a:rPr lang="fr-CA" dirty="0" smtClean="0"/>
              <a:t>», un participe aoriste traduit en anglais «to put off» (dépouiller). Une autre traduction probable serait «putting off» (dépouiller). Cette dernière est la construction dans </a:t>
            </a:r>
            <a:r>
              <a:rPr lang="fr-CA" dirty="0" err="1" smtClean="0"/>
              <a:t>Éph</a:t>
            </a:r>
            <a:r>
              <a:rPr lang="fr-CA" dirty="0" smtClean="0"/>
              <a:t>. 4:22, 25. Que le temps de verbe soit aoriste (une action complète et décisive) ne nous donne pas de raison de rejeter cette traduction, même s’il est nécessaire de répéter l’action, l’acte devrait être complété à chaque occasion.»</a:t>
            </a:r>
          </a:p>
          <a:p>
            <a:pPr algn="r">
              <a:buNone/>
            </a:pPr>
            <a:r>
              <a:rPr lang="fr-CA" sz="1500" dirty="0" smtClean="0"/>
              <a:t>- W. E. Vine, «</a:t>
            </a:r>
            <a:r>
              <a:rPr lang="fr-CA" sz="1500" dirty="0" err="1" smtClean="0"/>
              <a:t>Philippians</a:t>
            </a:r>
            <a:r>
              <a:rPr lang="fr-CA" sz="1500" dirty="0" smtClean="0"/>
              <a:t> and </a:t>
            </a:r>
            <a:r>
              <a:rPr lang="fr-CA" sz="1500" dirty="0" err="1" smtClean="0"/>
              <a:t>Colossians</a:t>
            </a:r>
            <a:r>
              <a:rPr lang="fr-CA" sz="1500" dirty="0" smtClean="0"/>
              <a:t>», (London: Oliphants, 1955), p. 179</a:t>
            </a:r>
            <a:endParaRPr lang="fr-CA" sz="16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Anthony </a:t>
            </a:r>
            <a:r>
              <a:rPr lang="fr-CA" dirty="0" err="1" smtClean="0"/>
              <a:t>Hoekema</a:t>
            </a:r>
            <a:r>
              <a:rPr lang="fr-CA" dirty="0" smtClean="0"/>
              <a:t/>
            </a:r>
            <a:br>
              <a:rPr lang="fr-CA" dirty="0" smtClean="0"/>
            </a:br>
            <a:r>
              <a:rPr lang="fr-CA" sz="2500" dirty="0" smtClean="0"/>
              <a:t>Les anciens auteurs réformés  gardent la position des 2 natures</a:t>
            </a:r>
            <a:endParaRPr lang="fr-CA" dirty="0"/>
          </a:p>
        </p:txBody>
      </p:sp>
      <p:sp>
        <p:nvSpPr>
          <p:cNvPr id="3" name="Content Placeholder 2"/>
          <p:cNvSpPr>
            <a:spLocks noGrp="1"/>
          </p:cNvSpPr>
          <p:nvPr>
            <p:ph idx="1"/>
          </p:nvPr>
        </p:nvSpPr>
        <p:spPr/>
        <p:txBody>
          <a:bodyPr>
            <a:normAutofit lnSpcReduction="10000"/>
          </a:bodyPr>
          <a:lstStyle/>
          <a:p>
            <a:pPr algn="just">
              <a:buNone/>
            </a:pPr>
            <a:r>
              <a:rPr lang="fr-CA" dirty="0" smtClean="0"/>
              <a:t>«Sur la question des deux natures, les théologiens réformés diffèrent. La plupart, surtout ceux qui ont enseigné et écrit il y a quelque temps, disent que la vieille et la nouvelle nature sont deux aspects distinguables du croyant. Avant la conversion, les croyants avaient leur vieille nature; au temps de la conversion, ils revêtent une nouvelle nature – sans complètement perdre la vieille nature. Des enseignants réformés comme Calvin, Herman </a:t>
            </a:r>
            <a:r>
              <a:rPr lang="fr-CA" dirty="0" err="1" smtClean="0"/>
              <a:t>Bavinck</a:t>
            </a:r>
            <a:r>
              <a:rPr lang="fr-CA" dirty="0" smtClean="0"/>
              <a:t>, Charles </a:t>
            </a:r>
            <a:r>
              <a:rPr lang="fr-CA" dirty="0" err="1" smtClean="0"/>
              <a:t>Hodge</a:t>
            </a:r>
            <a:r>
              <a:rPr lang="fr-CA" dirty="0" smtClean="0"/>
              <a:t> et William </a:t>
            </a:r>
            <a:r>
              <a:rPr lang="fr-CA" dirty="0" err="1" smtClean="0"/>
              <a:t>Hendriksen</a:t>
            </a:r>
            <a:r>
              <a:rPr lang="fr-CA" dirty="0" smtClean="0"/>
              <a:t> tiennent cette position.»</a:t>
            </a:r>
            <a:endParaRPr lang="fr-CA"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Dr. Jay E. Adams</a:t>
            </a:r>
            <a:endParaRPr lang="fr-CA" dirty="0"/>
          </a:p>
        </p:txBody>
      </p:sp>
      <p:sp>
        <p:nvSpPr>
          <p:cNvPr id="3" name="Content Placeholder 2"/>
          <p:cNvSpPr>
            <a:spLocks noGrp="1"/>
          </p:cNvSpPr>
          <p:nvPr>
            <p:ph idx="1"/>
          </p:nvPr>
        </p:nvSpPr>
        <p:spPr/>
        <p:txBody>
          <a:bodyPr/>
          <a:lstStyle/>
          <a:p>
            <a:pPr>
              <a:buNone/>
            </a:pPr>
            <a:endParaRPr lang="fr-CA" dirty="0" smtClean="0"/>
          </a:p>
          <a:p>
            <a:pPr>
              <a:buNone/>
            </a:pPr>
            <a:r>
              <a:rPr lang="fr-CA" dirty="0" smtClean="0"/>
              <a:t>«Il renouvelle l’esprit de la pensée du croyant pour que l’ancienne manière de vivre, avec toutes ses habitudes corrompues, modèles et façons de vivre appelés «la vieille nature» ou «le vieil homme», puisse tomber comme un habit en lambeaux, usé et sale que quelqu’un jette aux ordures.»</a:t>
            </a:r>
          </a:p>
          <a:p>
            <a:pPr>
              <a:buNone/>
            </a:pPr>
            <a:endParaRPr lang="fr-CA" dirty="0" smtClean="0"/>
          </a:p>
          <a:p>
            <a:pPr algn="r">
              <a:buNone/>
            </a:pPr>
            <a:r>
              <a:rPr lang="fr-CA" sz="1600" dirty="0" smtClean="0"/>
              <a:t>- Jay E. Adams, «</a:t>
            </a:r>
            <a:r>
              <a:rPr lang="fr-CA" sz="1600" dirty="0" err="1" smtClean="0"/>
              <a:t>Competent</a:t>
            </a:r>
            <a:r>
              <a:rPr lang="fr-CA" sz="1600" dirty="0" smtClean="0"/>
              <a:t> to </a:t>
            </a:r>
            <a:r>
              <a:rPr lang="fr-CA" sz="1600" dirty="0" err="1" smtClean="0"/>
              <a:t>Counsel</a:t>
            </a:r>
            <a:r>
              <a:rPr lang="fr-CA" sz="1600" dirty="0" smtClean="0"/>
              <a:t>», </a:t>
            </a:r>
            <a:r>
              <a:rPr lang="fr-CA" sz="1600" dirty="0" err="1" smtClean="0"/>
              <a:t>Zondervan</a:t>
            </a:r>
            <a:r>
              <a:rPr lang="fr-CA" sz="1600" dirty="0" smtClean="0"/>
              <a:t>, p. 218</a:t>
            </a:r>
            <a:endParaRPr lang="fr-CA" sz="16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John Gerstner </a:t>
            </a:r>
            <a:r>
              <a:rPr lang="fr-CA" sz="2500" dirty="0" smtClean="0"/>
              <a:t>(1914-1996)</a:t>
            </a:r>
            <a:br>
              <a:rPr lang="fr-CA" sz="2500" dirty="0" smtClean="0"/>
            </a:br>
            <a:r>
              <a:rPr lang="fr-CA" sz="2500" dirty="0" smtClean="0"/>
              <a:t>Professeur au séminaire théologique de Pittsburg</a:t>
            </a:r>
            <a:endParaRPr lang="fr-CA" sz="2500" dirty="0"/>
          </a:p>
        </p:txBody>
      </p:sp>
      <p:sp>
        <p:nvSpPr>
          <p:cNvPr id="3" name="Content Placeholder 2"/>
          <p:cNvSpPr>
            <a:spLocks noGrp="1"/>
          </p:cNvSpPr>
          <p:nvPr>
            <p:ph idx="1"/>
          </p:nvPr>
        </p:nvSpPr>
        <p:spPr/>
        <p:txBody>
          <a:bodyPr/>
          <a:lstStyle/>
          <a:p>
            <a:pPr>
              <a:buNone/>
            </a:pPr>
            <a:endParaRPr lang="fr-CA" dirty="0" smtClean="0"/>
          </a:p>
          <a:p>
            <a:pPr>
              <a:buNone/>
            </a:pPr>
            <a:r>
              <a:rPr lang="fr-CA" dirty="0" smtClean="0"/>
              <a:t>«L’Esprit de Dieu continue de travailler la foi des régénérés pour qu’ils persévèrent dans les bonnes œuvres, même s’ils luttent toujours contre les restants de leur péché originel duquel la culpabilité est pardonnée, mais dont le pouvoir décroissant se fait sentir jusqu’à ce qu’il soit détruit à la mort.»</a:t>
            </a:r>
          </a:p>
          <a:p>
            <a:pPr>
              <a:buNone/>
            </a:pPr>
            <a:endParaRPr lang="fr-CA" dirty="0" smtClean="0"/>
          </a:p>
          <a:p>
            <a:pPr algn="r">
              <a:buNone/>
            </a:pPr>
            <a:r>
              <a:rPr lang="fr-CA" sz="1600" dirty="0" smtClean="0"/>
              <a:t>- </a:t>
            </a:r>
            <a:r>
              <a:rPr lang="fr-CA" sz="1600" dirty="0" err="1" smtClean="0"/>
              <a:t>Dispensationalism</a:t>
            </a:r>
            <a:r>
              <a:rPr lang="fr-CA" sz="1600" dirty="0" smtClean="0"/>
              <a:t>, </a:t>
            </a:r>
            <a:r>
              <a:rPr lang="fr-CA" sz="1600" dirty="0" err="1" smtClean="0"/>
              <a:t>Wrongly</a:t>
            </a:r>
            <a:r>
              <a:rPr lang="fr-CA" sz="1600" dirty="0" smtClean="0"/>
              <a:t> </a:t>
            </a:r>
            <a:r>
              <a:rPr lang="fr-CA" sz="1600" dirty="0" err="1" smtClean="0"/>
              <a:t>Dividing</a:t>
            </a:r>
            <a:r>
              <a:rPr lang="fr-CA" sz="1600" dirty="0" smtClean="0"/>
              <a:t> the Word of </a:t>
            </a:r>
            <a:r>
              <a:rPr lang="fr-CA" sz="1600" dirty="0" err="1" smtClean="0"/>
              <a:t>Truth</a:t>
            </a:r>
            <a:r>
              <a:rPr lang="fr-CA" sz="1600" dirty="0" smtClean="0"/>
              <a:t>, p. 147</a:t>
            </a:r>
            <a:endParaRPr lang="fr-CA" sz="16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Robert L. </a:t>
            </a:r>
            <a:r>
              <a:rPr lang="fr-CA" dirty="0" err="1" smtClean="0"/>
              <a:t>Dabney</a:t>
            </a:r>
            <a:endParaRPr lang="fr-CA" dirty="0"/>
          </a:p>
        </p:txBody>
      </p:sp>
      <p:sp>
        <p:nvSpPr>
          <p:cNvPr id="3" name="Content Placeholder 2"/>
          <p:cNvSpPr>
            <a:spLocks noGrp="1"/>
          </p:cNvSpPr>
          <p:nvPr>
            <p:ph idx="1"/>
          </p:nvPr>
        </p:nvSpPr>
        <p:spPr/>
        <p:txBody>
          <a:bodyPr/>
          <a:lstStyle/>
          <a:p>
            <a:pPr>
              <a:buNone/>
            </a:pPr>
            <a:endParaRPr lang="fr-CA" dirty="0" smtClean="0"/>
          </a:p>
          <a:p>
            <a:pPr>
              <a:buNone/>
            </a:pPr>
            <a:r>
              <a:rPr lang="fr-CA" dirty="0" smtClean="0"/>
              <a:t>«...Et si la vieille nature ne perd pas aucune de ses forces jusqu’à la mort... Si n’importe quel prétendu croyant trouve le «vieil homme» avec ses forces non diminuées, c’est la preuve qu’il n’a jamais revêtu le nouvel </a:t>
            </a:r>
            <a:r>
              <a:rPr lang="fr-CA" smtClean="0"/>
              <a:t>homme.»</a:t>
            </a:r>
          </a:p>
          <a:p>
            <a:pPr>
              <a:buNone/>
            </a:pPr>
            <a:endParaRPr lang="fr-CA" dirty="0" smtClean="0"/>
          </a:p>
          <a:p>
            <a:pPr algn="r">
              <a:buNone/>
            </a:pPr>
            <a:r>
              <a:rPr lang="fr-CA" sz="1600" dirty="0" smtClean="0"/>
              <a:t>Cité par John </a:t>
            </a:r>
            <a:r>
              <a:rPr lang="fr-CA" sz="1600" dirty="0" err="1" smtClean="0"/>
              <a:t>MacArthur</a:t>
            </a:r>
            <a:r>
              <a:rPr lang="fr-CA" sz="1600" dirty="0" smtClean="0"/>
              <a:t>; «</a:t>
            </a:r>
            <a:r>
              <a:rPr lang="fr-CA" sz="1600" dirty="0" err="1" smtClean="0"/>
              <a:t>Vanishing</a:t>
            </a:r>
            <a:r>
              <a:rPr lang="fr-CA" sz="1600" dirty="0" smtClean="0"/>
              <a:t> Conscience», p. 219</a:t>
            </a:r>
            <a:endParaRPr lang="fr-CA"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John </a:t>
            </a:r>
            <a:r>
              <a:rPr lang="fr-CA" dirty="0" err="1" smtClean="0"/>
              <a:t>MacArthur</a:t>
            </a:r>
            <a:endParaRPr lang="fr-CA" dirty="0"/>
          </a:p>
        </p:txBody>
      </p:sp>
      <p:sp>
        <p:nvSpPr>
          <p:cNvPr id="3" name="Content Placeholder 2"/>
          <p:cNvSpPr>
            <a:spLocks noGrp="1"/>
          </p:cNvSpPr>
          <p:nvPr>
            <p:ph idx="1"/>
          </p:nvPr>
        </p:nvSpPr>
        <p:spPr/>
        <p:txBody>
          <a:bodyPr/>
          <a:lstStyle/>
          <a:p>
            <a:pPr>
              <a:buNone/>
            </a:pPr>
            <a:endParaRPr lang="fr-CA" dirty="0" smtClean="0"/>
          </a:p>
          <a:p>
            <a:r>
              <a:rPr lang="fr-CA" dirty="0" smtClean="0"/>
              <a:t>« Je crois que c’est une incompréhension de penser que le croyant a une vieille et une nouvelle nature. Les croyants n’ont pas une personnalité double... Il n’existe pas de vieille nature dans le croyant.»</a:t>
            </a:r>
          </a:p>
          <a:p>
            <a:pPr>
              <a:buNone/>
            </a:pPr>
            <a:endParaRPr lang="fr-CA" dirty="0" smtClean="0"/>
          </a:p>
          <a:p>
            <a:pPr algn="r">
              <a:buNone/>
            </a:pPr>
            <a:r>
              <a:rPr lang="fr-CA" sz="1600" dirty="0" smtClean="0"/>
              <a:t>«</a:t>
            </a:r>
            <a:r>
              <a:rPr lang="fr-CA" sz="1600" dirty="0" err="1" smtClean="0"/>
              <a:t>Freedom</a:t>
            </a:r>
            <a:r>
              <a:rPr lang="fr-CA" sz="1600" dirty="0" smtClean="0"/>
              <a:t> </a:t>
            </a:r>
            <a:r>
              <a:rPr lang="fr-CA" sz="1600" dirty="0" err="1" smtClean="0"/>
              <a:t>from</a:t>
            </a:r>
            <a:r>
              <a:rPr lang="fr-CA" sz="1600" dirty="0" smtClean="0"/>
              <a:t> Sin, Romans 6-7, (Chicago Moody </a:t>
            </a:r>
            <a:r>
              <a:rPr lang="fr-CA" sz="1600" dirty="0" err="1" smtClean="0"/>
              <a:t>Press</a:t>
            </a:r>
            <a:r>
              <a:rPr lang="fr-CA" sz="1600" dirty="0" smtClean="0"/>
              <a:t>), p. 31</a:t>
            </a:r>
            <a:endParaRPr lang="fr-CA"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John </a:t>
            </a:r>
            <a:r>
              <a:rPr lang="fr-CA" dirty="0" err="1" smtClean="0"/>
              <a:t>MacArthur</a:t>
            </a:r>
            <a:r>
              <a:rPr lang="fr-CA" dirty="0" smtClean="0"/>
              <a:t> –</a:t>
            </a:r>
            <a:br>
              <a:rPr lang="fr-CA" dirty="0" smtClean="0"/>
            </a:br>
            <a:r>
              <a:rPr lang="fr-CA" dirty="0" smtClean="0"/>
              <a:t> Une seule nature</a:t>
            </a:r>
            <a:endParaRPr lang="fr-CA" dirty="0"/>
          </a:p>
        </p:txBody>
      </p:sp>
      <p:sp>
        <p:nvSpPr>
          <p:cNvPr id="3" name="Content Placeholder 2"/>
          <p:cNvSpPr>
            <a:spLocks noGrp="1"/>
          </p:cNvSpPr>
          <p:nvPr>
            <p:ph idx="1"/>
          </p:nvPr>
        </p:nvSpPr>
        <p:spPr/>
        <p:txBody>
          <a:bodyPr>
            <a:normAutofit lnSpcReduction="10000"/>
          </a:bodyPr>
          <a:lstStyle/>
          <a:p>
            <a:pPr>
              <a:buNone/>
            </a:pPr>
            <a:r>
              <a:rPr lang="fr-CA" dirty="0" smtClean="0"/>
              <a:t>«À la nouvelle naissance, une personne devient une nouvelle créature; «les choses vieilles sont passées; voici, toutes choses sont faites nouvelles.» Ce n’est pas simplement qu’il reçoit quelque chose de nouveau, mais qu’il devient quelqu’un de nouveau... La nouvelle nature n’est pas ajoutée à la vieille, mais elle la remplace. La personne transformée est un nouveau «je». La terminologie biblique, donc, ne dit pas qu’un chrétien a deux natures différentes. Il n’a qu’une nature, la nouvelle nature en Christ. Le vieux soi meurt et le nouveau soi vit; il ne coexiste pas.»</a:t>
            </a:r>
          </a:p>
          <a:p>
            <a:pPr algn="r">
              <a:buNone/>
            </a:pPr>
            <a:r>
              <a:rPr lang="fr-CA" sz="1600" dirty="0" err="1" smtClean="0"/>
              <a:t>MacArthur</a:t>
            </a:r>
            <a:r>
              <a:rPr lang="fr-CA" sz="1600" dirty="0" smtClean="0"/>
              <a:t>, «</a:t>
            </a:r>
            <a:r>
              <a:rPr lang="fr-CA" sz="1600" dirty="0" err="1" smtClean="0"/>
              <a:t>Commentary</a:t>
            </a:r>
            <a:r>
              <a:rPr lang="fr-CA" sz="1600" dirty="0" smtClean="0"/>
              <a:t> on </a:t>
            </a:r>
            <a:r>
              <a:rPr lang="fr-CA" sz="1600" dirty="0" err="1" smtClean="0"/>
              <a:t>Ephesians</a:t>
            </a:r>
            <a:r>
              <a:rPr lang="fr-CA" sz="1600" dirty="0" smtClean="0"/>
              <a:t>», p. 164</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CA" dirty="0" smtClean="0"/>
              <a:t>Image et ressemblance</a:t>
            </a:r>
            <a:endParaRPr lang="fr-CA" dirty="0"/>
          </a:p>
        </p:txBody>
      </p:sp>
      <p:sp>
        <p:nvSpPr>
          <p:cNvPr id="3" name="Content Placeholder 2"/>
          <p:cNvSpPr>
            <a:spLocks noGrp="1"/>
          </p:cNvSpPr>
          <p:nvPr>
            <p:ph idx="1"/>
          </p:nvPr>
        </p:nvSpPr>
        <p:spPr>
          <a:xfrm>
            <a:off x="457200" y="2132856"/>
            <a:ext cx="8229600" cy="4191744"/>
          </a:xfrm>
        </p:spPr>
        <p:txBody>
          <a:bodyPr>
            <a:normAutofit/>
          </a:bodyPr>
          <a:lstStyle/>
          <a:p>
            <a:r>
              <a:rPr lang="fr-CA" dirty="0" smtClean="0"/>
              <a:t>Genèse 1:26 - «Et Dieu dit: Faisons l' homme à notre image, selon notre ressemblance, et qu'ils dominent sur ... la terre.»</a:t>
            </a:r>
          </a:p>
          <a:p>
            <a:r>
              <a:rPr lang="fr-CA" dirty="0" smtClean="0"/>
              <a:t>«Image» : parle de la représentation sur la terre</a:t>
            </a:r>
          </a:p>
          <a:p>
            <a:r>
              <a:rPr lang="fr-CA" dirty="0" smtClean="0"/>
              <a:t>«Ressemblance» : se réfère à la conformité morale ou à la piété</a:t>
            </a:r>
          </a:p>
          <a:p>
            <a:pPr>
              <a:buNone/>
            </a:pPr>
            <a:endParaRPr lang="fr-CA" sz="2400" dirty="0" smtClean="0"/>
          </a:p>
          <a:p>
            <a:pPr algn="ctr">
              <a:buNone/>
            </a:pPr>
            <a:r>
              <a:rPr lang="fr-CA" sz="2000" i="1" dirty="0" smtClean="0"/>
              <a:t>Adam devait représenter Dieu sur la terre et porter ses caractères moraux. Malheureusement, cela a été marqué par le péché. Dans la nouvelle création, Dieu le restaure en Christ. </a:t>
            </a:r>
            <a:endParaRPr lang="fr-CA" sz="2000"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Références bibliques</a:t>
            </a:r>
            <a:br>
              <a:rPr lang="fr-CA" dirty="0" smtClean="0"/>
            </a:br>
            <a:r>
              <a:rPr lang="fr-CA" sz="2500" dirty="0" smtClean="0"/>
              <a:t>Les deux natures</a:t>
            </a:r>
            <a:endParaRPr lang="fr-CA" dirty="0"/>
          </a:p>
        </p:txBody>
      </p:sp>
      <p:sp>
        <p:nvSpPr>
          <p:cNvPr id="3" name="Content Placeholder 2"/>
          <p:cNvSpPr>
            <a:spLocks noGrp="1"/>
          </p:cNvSpPr>
          <p:nvPr>
            <p:ph idx="1"/>
          </p:nvPr>
        </p:nvSpPr>
        <p:spPr/>
        <p:txBody>
          <a:bodyPr/>
          <a:lstStyle/>
          <a:p>
            <a:r>
              <a:rPr lang="fr-CA" dirty="0" smtClean="0"/>
              <a:t>Romains 7:22-23 - «Car je prends plaisir à la loi de Dieu selon l'homme intérieur; mais je vois dans mes membres une autre loi qui combat contre la loi de mon entendement et qui me rend captif de la loi du péché qui existe dans mes membres...»</a:t>
            </a:r>
          </a:p>
          <a:p>
            <a:pPr>
              <a:buNone/>
            </a:pPr>
            <a:endParaRPr lang="fr-CA" dirty="0" smtClean="0"/>
          </a:p>
          <a:p>
            <a:r>
              <a:rPr lang="fr-CA" dirty="0" smtClean="0"/>
              <a:t>Romains 8:5 - «Car ceux qui sont selon la chair ont leurs pensées aux choses de la chair; mais ceux qui sont selon l'Esprit, aux choses de l'Esprit.»</a:t>
            </a:r>
            <a:endParaRPr lang="fr-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Références bibliques</a:t>
            </a:r>
            <a:br>
              <a:rPr lang="fr-CA" dirty="0" smtClean="0"/>
            </a:br>
            <a:r>
              <a:rPr lang="fr-CA" sz="2500" dirty="0" smtClean="0"/>
              <a:t>Vieille nature</a:t>
            </a:r>
            <a:endParaRPr lang="fr-CA" dirty="0"/>
          </a:p>
        </p:txBody>
      </p:sp>
      <p:sp>
        <p:nvSpPr>
          <p:cNvPr id="3" name="Content Placeholder 2"/>
          <p:cNvSpPr>
            <a:spLocks noGrp="1"/>
          </p:cNvSpPr>
          <p:nvPr>
            <p:ph idx="1"/>
          </p:nvPr>
        </p:nvSpPr>
        <p:spPr>
          <a:xfrm>
            <a:off x="457200" y="2204864"/>
            <a:ext cx="8229600" cy="4119736"/>
          </a:xfrm>
        </p:spPr>
        <p:txBody>
          <a:bodyPr/>
          <a:lstStyle/>
          <a:p>
            <a:r>
              <a:rPr lang="fr-CA" dirty="0" smtClean="0"/>
              <a:t>Psaume 51:5 - «Voici, j'ai été enfanté dans l'iniquité, et dans le péché ma mère m'a conçu.»</a:t>
            </a:r>
          </a:p>
          <a:p>
            <a:pPr>
              <a:buNone/>
            </a:pPr>
            <a:endParaRPr lang="fr-CA" dirty="0" smtClean="0"/>
          </a:p>
          <a:p>
            <a:r>
              <a:rPr lang="fr-CA" dirty="0" smtClean="0"/>
              <a:t>Romains 3:10-11 - «Il n'y a point de juste, non pas même un seul; il n'y a personne qui ait de l'intelligence, il n'y a personne qui recherche Dieu...»</a:t>
            </a:r>
          </a:p>
          <a:p>
            <a:pPr>
              <a:buNone/>
            </a:pPr>
            <a:endParaRPr lang="fr-CA" dirty="0" smtClean="0"/>
          </a:p>
          <a:p>
            <a:r>
              <a:rPr lang="fr-CA" dirty="0" smtClean="0"/>
              <a:t>Jérémie 17:9 - «Le cœur est trompeur par-dessus tout, et incurable; qui le connaît?»</a:t>
            </a:r>
          </a:p>
          <a:p>
            <a:endParaRPr lang="fr-C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Références bibliques</a:t>
            </a:r>
            <a:br>
              <a:rPr lang="fr-CA" dirty="0" smtClean="0"/>
            </a:br>
            <a:r>
              <a:rPr lang="fr-CA" sz="2500" dirty="0" smtClean="0"/>
              <a:t>Nouvelle nature</a:t>
            </a:r>
            <a:endParaRPr lang="fr-CA" dirty="0"/>
          </a:p>
        </p:txBody>
      </p:sp>
      <p:sp>
        <p:nvSpPr>
          <p:cNvPr id="3" name="Content Placeholder 2"/>
          <p:cNvSpPr>
            <a:spLocks noGrp="1"/>
          </p:cNvSpPr>
          <p:nvPr>
            <p:ph idx="1"/>
          </p:nvPr>
        </p:nvSpPr>
        <p:spPr>
          <a:xfrm>
            <a:off x="467544" y="2060848"/>
            <a:ext cx="8229600" cy="4389120"/>
          </a:xfrm>
        </p:spPr>
        <p:txBody>
          <a:bodyPr/>
          <a:lstStyle/>
          <a:p>
            <a:r>
              <a:rPr lang="fr-CA" dirty="0" smtClean="0"/>
              <a:t>1 Pierre 1:23 - «vous qui êtes régénérés, non par une semence corruptible, mais par une semence incorruptible, par la vivante et permanente parole de Dieu.»</a:t>
            </a:r>
          </a:p>
          <a:p>
            <a:pPr>
              <a:buNone/>
            </a:pPr>
            <a:endParaRPr lang="fr-CA" dirty="0" smtClean="0"/>
          </a:p>
          <a:p>
            <a:r>
              <a:rPr lang="fr-CA" dirty="0" smtClean="0"/>
              <a:t>2 Pierre 1:4 - «...afin que par elles vous participiez de la </a:t>
            </a:r>
            <a:r>
              <a:rPr lang="fr-CA" b="1" dirty="0" smtClean="0"/>
              <a:t>nature divine</a:t>
            </a:r>
            <a:r>
              <a:rPr lang="fr-CA" dirty="0" smtClean="0"/>
              <a:t>...»</a:t>
            </a:r>
          </a:p>
          <a:p>
            <a:pPr>
              <a:buNone/>
            </a:pPr>
            <a:endParaRPr lang="fr-CA" dirty="0" smtClean="0"/>
          </a:p>
          <a:p>
            <a:r>
              <a:rPr lang="fr-CA" dirty="0" smtClean="0"/>
              <a:t>Galates 2:20 - «Je suis crucifié avec Christ; et je ne vis plus, moi, mais Christ vit en moi...»</a:t>
            </a:r>
            <a:endParaRPr lang="fr-C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CA" dirty="0" smtClean="0"/>
              <a:t>William </a:t>
            </a:r>
            <a:r>
              <a:rPr lang="fr-CA" dirty="0" err="1" smtClean="0"/>
              <a:t>MacDonald</a:t>
            </a:r>
            <a:r>
              <a:rPr lang="fr-CA" dirty="0" smtClean="0"/>
              <a:t/>
            </a:r>
            <a:br>
              <a:rPr lang="fr-CA" dirty="0" smtClean="0"/>
            </a:br>
            <a:r>
              <a:rPr lang="fr-CA" sz="2500" dirty="0" smtClean="0"/>
              <a:t>Marques de la vieille nature</a:t>
            </a:r>
            <a:endParaRPr lang="fr-CA" dirty="0"/>
          </a:p>
        </p:txBody>
      </p:sp>
      <p:sp>
        <p:nvSpPr>
          <p:cNvPr id="3" name="Content Placeholder 2"/>
          <p:cNvSpPr>
            <a:spLocks noGrp="1"/>
          </p:cNvSpPr>
          <p:nvPr>
            <p:ph idx="1"/>
          </p:nvPr>
        </p:nvSpPr>
        <p:spPr/>
        <p:txBody>
          <a:bodyPr/>
          <a:lstStyle/>
          <a:p>
            <a:endParaRPr lang="fr-CA" dirty="0" smtClean="0"/>
          </a:p>
          <a:p>
            <a:pPr algn="just"/>
            <a:r>
              <a:rPr lang="fr-CA" b="1" dirty="0" smtClean="0"/>
              <a:t>«La vieille nature aime se nourrir sur ce qui n’est pas édifiant et pur. Elle représente le penchant humain contre Dieu. Elle nourrit l’inimitié contre Dieu, elle ne veut pas obéir à la loi de Dieu. À cause d’elle, l’homme est plus enclin à accepter l’erreur au lieu de la vérité.»</a:t>
            </a:r>
            <a:endParaRPr lang="fr-CA"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528</TotalTime>
  <Words>1823</Words>
  <Application>Microsoft Office PowerPoint</Application>
  <PresentationFormat>Affichage à l'écran (4:3)</PresentationFormat>
  <Paragraphs>120</Paragraphs>
  <Slides>27</Slides>
  <Notes>0</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Flow</vt:lpstr>
      <vt:lpstr>Le calvinisme et  la «seule nature»</vt:lpstr>
      <vt:lpstr>«Une seule nature» :  Qu’est-ce que c’est?</vt:lpstr>
      <vt:lpstr>John MacArthur</vt:lpstr>
      <vt:lpstr>John MacArthur –  Une seule nature</vt:lpstr>
      <vt:lpstr>Image et ressemblance</vt:lpstr>
      <vt:lpstr>Références bibliques Les deux natures</vt:lpstr>
      <vt:lpstr>Références bibliques Vieille nature</vt:lpstr>
      <vt:lpstr>Références bibliques Nouvelle nature</vt:lpstr>
      <vt:lpstr>William MacDonald Marques de la vieille nature</vt:lpstr>
      <vt:lpstr>Termes bibliques : Définitions</vt:lpstr>
      <vt:lpstr>Termes bibliques : Définitions</vt:lpstr>
      <vt:lpstr>Termes bibliques : Définitions</vt:lpstr>
      <vt:lpstr>Termes bibliques : Définitions</vt:lpstr>
      <vt:lpstr>Termes bibliques : Définitions</vt:lpstr>
      <vt:lpstr>Termes bibliques : Définitions</vt:lpstr>
      <vt:lpstr>Termes bibliques : Définitions</vt:lpstr>
      <vt:lpstr>Défense des réformés: Textes clés</vt:lpstr>
      <vt:lpstr>Keith Mathison 2 Pierre 1:4 «participants de la nature divine»?</vt:lpstr>
      <vt:lpstr>R. C. Sproul 2 Pierre 1:4 - «participants de la nature divine»?</vt:lpstr>
      <vt:lpstr>D. E. Hiebert 2 Pierre 1:4 - «participants de la nature divine»?</vt:lpstr>
      <vt:lpstr>Anthony Hoekema Défense réformée d’une seule nature</vt:lpstr>
      <vt:lpstr>Anthony Hoekema Difficulté admise</vt:lpstr>
      <vt:lpstr>W. E. Vine Érudit du Grec sur Éphésiens 4:21-22</vt:lpstr>
      <vt:lpstr>Anthony Hoekema Les anciens auteurs réformés  gardent la position des 2 natures</vt:lpstr>
      <vt:lpstr>Dr. Jay E. Adams</vt:lpstr>
      <vt:lpstr>John Gerstner (1914-1996) Professeur au séminaire théologique de Pittsburg</vt:lpstr>
      <vt:lpstr>Robert L. Dabney</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calvinisme et  la «seule nature»</dc:title>
  <dc:creator>Noemy</dc:creator>
  <cp:lastModifiedBy>Dr_David</cp:lastModifiedBy>
  <cp:revision>22</cp:revision>
  <dcterms:created xsi:type="dcterms:W3CDTF">2013-02-19T03:52:57Z</dcterms:created>
  <dcterms:modified xsi:type="dcterms:W3CDTF">2013-03-09T16:53:20Z</dcterms:modified>
</cp:coreProperties>
</file>