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81"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905D96-1131-4A0B-B8E5-ACBDA17A1311}" type="datetimeFigureOut">
              <a:rPr lang="fr-CA" smtClean="0"/>
              <a:pPr/>
              <a:t>20-02-13</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335F609F-6095-43E1-9E25-05935F19E642}" type="slidenum">
              <a:rPr lang="fr-CA" smtClean="0"/>
              <a:pPr/>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905D96-1131-4A0B-B8E5-ACBDA17A1311}" type="datetimeFigureOut">
              <a:rPr lang="fr-CA" smtClean="0"/>
              <a:pPr/>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905D96-1131-4A0B-B8E5-ACBDA17A1311}" type="datetimeFigureOut">
              <a:rPr lang="fr-CA" smtClean="0"/>
              <a:pPr/>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905D96-1131-4A0B-B8E5-ACBDA17A1311}" type="datetimeFigureOut">
              <a:rPr lang="fr-CA" smtClean="0"/>
              <a:pPr/>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905D96-1131-4A0B-B8E5-ACBDA17A1311}" type="datetimeFigureOut">
              <a:rPr lang="fr-CA" smtClean="0"/>
              <a:pPr/>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335F609F-6095-43E1-9E25-05935F19E642}" type="slidenum">
              <a:rPr lang="fr-CA" smtClean="0"/>
              <a:pPr/>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905D96-1131-4A0B-B8E5-ACBDA17A1311}" type="datetimeFigureOut">
              <a:rPr lang="fr-CA" smtClean="0"/>
              <a:pPr/>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905D96-1131-4A0B-B8E5-ACBDA17A1311}" type="datetimeFigureOut">
              <a:rPr lang="fr-CA" smtClean="0"/>
              <a:pPr/>
              <a:t>20-02-13</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905D96-1131-4A0B-B8E5-ACBDA17A1311}" type="datetimeFigureOut">
              <a:rPr lang="fr-CA" smtClean="0"/>
              <a:pPr/>
              <a:t>20-02-13</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05D96-1131-4A0B-B8E5-ACBDA17A1311}" type="datetimeFigureOut">
              <a:rPr lang="fr-CA" smtClean="0"/>
              <a:pPr/>
              <a:t>20-02-13</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905D96-1131-4A0B-B8E5-ACBDA17A1311}" type="datetimeFigureOut">
              <a:rPr lang="fr-CA" smtClean="0"/>
              <a:pPr/>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335F609F-6095-43E1-9E25-05935F19E642}" type="slidenum">
              <a:rPr lang="fr-CA" smtClean="0"/>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905D96-1131-4A0B-B8E5-ACBDA17A1311}" type="datetimeFigureOut">
              <a:rPr lang="fr-CA" smtClean="0"/>
              <a:pPr/>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335F609F-6095-43E1-9E25-05935F19E642}" type="slidenum">
              <a:rPr lang="fr-CA" smtClean="0"/>
              <a:pPr/>
              <a:t>‹#›</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905D96-1131-4A0B-B8E5-ACBDA17A1311}" type="datetimeFigureOut">
              <a:rPr lang="fr-CA" smtClean="0"/>
              <a:pPr/>
              <a:t>20-02-13</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5F609F-6095-43E1-9E25-05935F19E642}" type="slidenum">
              <a:rPr lang="fr-CA" smtClean="0"/>
              <a:pPr/>
              <a:t>‹#›</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204864"/>
            <a:ext cx="7851648" cy="2016224"/>
          </a:xfrm>
        </p:spPr>
        <p:txBody>
          <a:bodyPr/>
          <a:lstStyle/>
          <a:p>
            <a:pPr algn="ctr"/>
            <a:r>
              <a:rPr lang="fr-CA" dirty="0" smtClean="0"/>
              <a:t>Calvinisme, Souveraineté et «Origine du péché»</a:t>
            </a:r>
            <a:endParaRPr lang="fr-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Romains 5:12</a:t>
            </a:r>
            <a:endParaRPr lang="fr-CA" dirty="0"/>
          </a:p>
        </p:txBody>
      </p:sp>
      <p:sp>
        <p:nvSpPr>
          <p:cNvPr id="3" name="Content Placeholder 2"/>
          <p:cNvSpPr>
            <a:spLocks noGrp="1"/>
          </p:cNvSpPr>
          <p:nvPr>
            <p:ph idx="1"/>
          </p:nvPr>
        </p:nvSpPr>
        <p:spPr/>
        <p:txBody>
          <a:bodyPr/>
          <a:lstStyle/>
          <a:p>
            <a:pPr>
              <a:buNone/>
            </a:pPr>
            <a:endParaRPr lang="fr-CA" dirty="0" smtClean="0"/>
          </a:p>
          <a:p>
            <a:pPr>
              <a:buNone/>
            </a:pPr>
            <a:endParaRPr lang="fr-CA" dirty="0" smtClean="0"/>
          </a:p>
          <a:p>
            <a:pPr algn="ctr">
              <a:buNone/>
            </a:pPr>
            <a:r>
              <a:rPr lang="fr-CA" sz="4000" dirty="0" smtClean="0"/>
              <a:t>	</a:t>
            </a:r>
            <a:r>
              <a:rPr lang="fr-CA" sz="4500" dirty="0" smtClean="0"/>
              <a:t>«Comme par un seul homme le péché est entré dans le monde, et par le péché la mort...»</a:t>
            </a:r>
            <a:endParaRPr lang="fr-CA" sz="4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1 Jean 2:16</a:t>
            </a:r>
            <a:endParaRPr lang="fr-CA" dirty="0"/>
          </a:p>
        </p:txBody>
      </p:sp>
      <p:sp>
        <p:nvSpPr>
          <p:cNvPr id="3" name="Content Placeholder 2"/>
          <p:cNvSpPr>
            <a:spLocks noGrp="1"/>
          </p:cNvSpPr>
          <p:nvPr>
            <p:ph idx="1"/>
          </p:nvPr>
        </p:nvSpPr>
        <p:spPr/>
        <p:txBody>
          <a:bodyPr/>
          <a:lstStyle/>
          <a:p>
            <a:pPr>
              <a:buNone/>
            </a:pPr>
            <a:endParaRPr lang="fr-CA" dirty="0" smtClean="0"/>
          </a:p>
          <a:p>
            <a:pPr algn="ctr">
              <a:buNone/>
            </a:pPr>
            <a:r>
              <a:rPr lang="fr-CA" sz="3500" dirty="0" smtClean="0"/>
              <a:t>	</a:t>
            </a:r>
            <a:r>
              <a:rPr lang="fr-CA" sz="4000" dirty="0" smtClean="0"/>
              <a:t>«Parce que tout ce qui est dans le monde, la convoitise de la chair, et la convoitise des yeux, et l'orgueil de la vie, n'est pas du Père, mais est du monde.»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Jacques 1:13</a:t>
            </a:r>
            <a:endParaRPr lang="fr-CA" dirty="0"/>
          </a:p>
        </p:txBody>
      </p:sp>
      <p:sp>
        <p:nvSpPr>
          <p:cNvPr id="3" name="Content Placeholder 2"/>
          <p:cNvSpPr>
            <a:spLocks noGrp="1"/>
          </p:cNvSpPr>
          <p:nvPr>
            <p:ph idx="1"/>
          </p:nvPr>
        </p:nvSpPr>
        <p:spPr/>
        <p:txBody>
          <a:bodyPr/>
          <a:lstStyle/>
          <a:p>
            <a:pPr>
              <a:buNone/>
            </a:pPr>
            <a:endParaRPr lang="fr-CA" dirty="0" smtClean="0"/>
          </a:p>
          <a:p>
            <a:pPr>
              <a:buNone/>
            </a:pPr>
            <a:r>
              <a:rPr lang="fr-CA" sz="4500" dirty="0" smtClean="0"/>
              <a:t>	«Que nul, quand il est tenté, ne dise: Je suis tenté par Dieu; -car Dieu ne peut être tenté par le mal, et lui ne tente personne.»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Quel est la vision réformée?</a:t>
            </a:r>
            <a:endParaRPr lang="fr-CA" dirty="0"/>
          </a:p>
        </p:txBody>
      </p:sp>
      <p:sp>
        <p:nvSpPr>
          <p:cNvPr id="3" name="Content Placeholder 2"/>
          <p:cNvSpPr>
            <a:spLocks noGrp="1"/>
          </p:cNvSpPr>
          <p:nvPr>
            <p:ph idx="1"/>
          </p:nvPr>
        </p:nvSpPr>
        <p:spPr/>
        <p:txBody>
          <a:bodyPr>
            <a:normAutofit/>
          </a:bodyPr>
          <a:lstStyle/>
          <a:p>
            <a:pPr algn="ctr"/>
            <a:endParaRPr lang="fr-CA" sz="3500" dirty="0" smtClean="0"/>
          </a:p>
          <a:p>
            <a:pPr algn="ctr"/>
            <a:r>
              <a:rPr lang="fr-CA" sz="3500" dirty="0" smtClean="0"/>
              <a:t>Sens de la justification</a:t>
            </a:r>
          </a:p>
          <a:p>
            <a:pPr algn="ctr"/>
            <a:r>
              <a:rPr lang="fr-CA" sz="3500" dirty="0" smtClean="0"/>
              <a:t>Mort de Christ</a:t>
            </a:r>
          </a:p>
          <a:p>
            <a:pPr algn="ctr"/>
            <a:r>
              <a:rPr lang="fr-CA" sz="3500" dirty="0" smtClean="0"/>
              <a:t>Jardin de </a:t>
            </a:r>
            <a:r>
              <a:rPr lang="fr-CA" sz="3500" dirty="0" err="1" smtClean="0"/>
              <a:t>Gethsémané</a:t>
            </a:r>
            <a:endParaRPr lang="fr-CA" sz="3500" dirty="0" smtClean="0"/>
          </a:p>
          <a:p>
            <a:pPr algn="ctr"/>
            <a:r>
              <a:rPr lang="fr-CA" sz="3500" dirty="0" smtClean="0"/>
              <a:t>«Justice passive et active de Christ»</a:t>
            </a:r>
            <a:endParaRPr lang="fr-CA" sz="3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Jean Calvin</a:t>
            </a:r>
            <a:endParaRPr lang="fr-CA" dirty="0"/>
          </a:p>
        </p:txBody>
      </p:sp>
      <p:sp>
        <p:nvSpPr>
          <p:cNvPr id="3" name="Content Placeholder 2"/>
          <p:cNvSpPr>
            <a:spLocks noGrp="1"/>
          </p:cNvSpPr>
          <p:nvPr>
            <p:ph idx="1"/>
          </p:nvPr>
        </p:nvSpPr>
        <p:spPr/>
        <p:txBody>
          <a:bodyPr>
            <a:normAutofit fontScale="92500" lnSpcReduction="10000"/>
          </a:bodyPr>
          <a:lstStyle/>
          <a:p>
            <a:pPr algn="just">
              <a:buNone/>
            </a:pPr>
            <a:r>
              <a:rPr lang="fr-CA" dirty="0" smtClean="0"/>
              <a:t>	</a:t>
            </a:r>
          </a:p>
          <a:p>
            <a:pPr algn="just">
              <a:buNone/>
            </a:pPr>
            <a:r>
              <a:rPr lang="fr-CA" dirty="0" smtClean="0"/>
              <a:t>	«</a:t>
            </a:r>
            <a:r>
              <a:rPr lang="fr-CA" dirty="0" smtClean="0"/>
              <a:t>Lorsqu’il est demandé comment Christ, en abolissant le péché, enlève l’inimitié entre Dieu et nous et achète une justice qui nous le rend favorable et  bienveillant, on peut répondre que généralement, il accomplit cela </a:t>
            </a:r>
            <a:r>
              <a:rPr lang="fr-CA" u="sng" dirty="0" smtClean="0"/>
              <a:t>par </a:t>
            </a:r>
            <a:r>
              <a:rPr lang="fr-CA" u="sng" dirty="0" smtClean="0"/>
              <a:t>tout le parcours de son obéissance.</a:t>
            </a:r>
            <a:r>
              <a:rPr lang="fr-CA" dirty="0" smtClean="0"/>
              <a:t> Ceci est </a:t>
            </a:r>
            <a:r>
              <a:rPr lang="fr-CA" dirty="0" smtClean="0"/>
              <a:t>prouvé par le témoignage de Paul : «Car comme par la désobéissance d'un seul homme plusieurs ont été constitués pécheurs, ainsi aussi par l'obéissance d'un seul, plusieurs seront constitués justes» (Romains 5:19).»</a:t>
            </a:r>
          </a:p>
          <a:p>
            <a:pPr algn="just">
              <a:buNone/>
            </a:pPr>
            <a:endParaRPr lang="fr-CA" dirty="0" smtClean="0"/>
          </a:p>
          <a:p>
            <a:pPr algn="r">
              <a:buNone/>
            </a:pPr>
            <a:r>
              <a:rPr lang="fr-CA" sz="1600" dirty="0" smtClean="0"/>
              <a:t>- Institutes of Christian Religion, Vol. II, (Grand Rapids, MI: </a:t>
            </a:r>
            <a:r>
              <a:rPr lang="fr-CA" sz="1600" dirty="0" err="1" smtClean="0"/>
              <a:t>Eerdmans</a:t>
            </a:r>
            <a:r>
              <a:rPr lang="fr-CA" sz="1600" dirty="0" smtClean="0"/>
              <a:t>, 1962), p. 437</a:t>
            </a:r>
            <a:endParaRPr lang="fr-CA"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Romains 5:18</a:t>
            </a:r>
            <a:br>
              <a:rPr lang="fr-CA" dirty="0" smtClean="0"/>
            </a:br>
            <a:r>
              <a:rPr lang="fr-CA" sz="2500" dirty="0" smtClean="0"/>
              <a:t>William </a:t>
            </a:r>
            <a:r>
              <a:rPr lang="fr-CA" sz="2500" dirty="0" err="1" smtClean="0"/>
              <a:t>MacDonald</a:t>
            </a:r>
            <a:endParaRPr lang="fr-CA" dirty="0"/>
          </a:p>
        </p:txBody>
      </p:sp>
      <p:sp>
        <p:nvSpPr>
          <p:cNvPr id="3" name="Content Placeholder 2"/>
          <p:cNvSpPr>
            <a:spLocks noGrp="1"/>
          </p:cNvSpPr>
          <p:nvPr>
            <p:ph idx="1"/>
          </p:nvPr>
        </p:nvSpPr>
        <p:spPr/>
        <p:txBody>
          <a:bodyPr>
            <a:normAutofit fontScale="85000" lnSpcReduction="20000"/>
          </a:bodyPr>
          <a:lstStyle/>
          <a:p>
            <a:pPr algn="just">
              <a:buNone/>
            </a:pPr>
            <a:r>
              <a:rPr lang="fr-CA" dirty="0" smtClean="0"/>
              <a:t>	«La justice de Christ mentionnée en Romains 5:18 ne veut pas dire Sa justice en tant qu’Homme sur la terre ou Sa conformité parfaite à la loi. Jamais il n’est dit que ceux-ci nous sont imputés. S’ils l’étaient, alors il n’aurait pas été nécessaire pour Christ de mourir. La Bible </a:t>
            </a:r>
            <a:r>
              <a:rPr lang="fr-CA" i="1" dirty="0" smtClean="0"/>
              <a:t>New American Standard (NASV) </a:t>
            </a:r>
            <a:r>
              <a:rPr lang="fr-CA" dirty="0" smtClean="0"/>
              <a:t>est précise quand elle </a:t>
            </a:r>
            <a:r>
              <a:rPr lang="fr-CA" dirty="0" smtClean="0"/>
              <a:t>traduit : «</a:t>
            </a:r>
            <a:r>
              <a:rPr lang="en-CA" dirty="0" smtClean="0"/>
              <a:t>So then as through one transgression </a:t>
            </a:r>
            <a:r>
              <a:rPr lang="en-CA" dirty="0" smtClean="0"/>
              <a:t>there </a:t>
            </a:r>
            <a:r>
              <a:rPr lang="en-CA" dirty="0" smtClean="0"/>
              <a:t>resulted condemnation to all men, even so </a:t>
            </a:r>
            <a:r>
              <a:rPr lang="en-CA" dirty="0" smtClean="0"/>
              <a:t>through </a:t>
            </a:r>
            <a:r>
              <a:rPr lang="en-CA" dirty="0" smtClean="0"/>
              <a:t>one act of righteousness there resulted </a:t>
            </a:r>
            <a:r>
              <a:rPr lang="en-CA" dirty="0" smtClean="0"/>
              <a:t>justification </a:t>
            </a:r>
            <a:r>
              <a:rPr lang="en-CA" dirty="0" smtClean="0"/>
              <a:t>of life to all men.</a:t>
            </a:r>
            <a:r>
              <a:rPr lang="fr-CA" dirty="0" smtClean="0"/>
              <a:t>» (</a:t>
            </a:r>
            <a:r>
              <a:rPr lang="fr-CA" dirty="0" smtClean="0"/>
              <a:t>Ainsi donc, comme par une seule </a:t>
            </a:r>
            <a:r>
              <a:rPr lang="fr-CA" dirty="0" smtClean="0"/>
              <a:t>transgression </a:t>
            </a:r>
            <a:r>
              <a:rPr lang="fr-CA" dirty="0" smtClean="0"/>
              <a:t>la condamnation a atteint tous les hommes, de même par un seul acte de justice la justification </a:t>
            </a:r>
            <a:r>
              <a:rPr lang="fr-CA" dirty="0" smtClean="0"/>
              <a:t>de </a:t>
            </a:r>
            <a:r>
              <a:rPr lang="fr-CA" dirty="0" smtClean="0"/>
              <a:t>la vie s'étend à tous les hommes</a:t>
            </a:r>
            <a:r>
              <a:rPr lang="fr-CA" dirty="0" smtClean="0"/>
              <a:t>.</a:t>
            </a:r>
            <a:r>
              <a:rPr lang="fr-CA" dirty="0" smtClean="0"/>
              <a:t>) </a:t>
            </a:r>
            <a:r>
              <a:rPr lang="fr-CA" dirty="0" smtClean="0"/>
              <a:t>Le «seul acte de justice</a:t>
            </a:r>
            <a:r>
              <a:rPr lang="fr-CA" dirty="0" smtClean="0"/>
              <a:t>» n’était pas la vie du Sauveur ou sa conservation de la loi, mais plutôt sa </a:t>
            </a:r>
            <a:r>
              <a:rPr lang="fr-CA" dirty="0" smtClean="0"/>
              <a:t>mort s</a:t>
            </a:r>
            <a:r>
              <a:rPr lang="fr-CA" dirty="0" smtClean="0"/>
              <a:t>ubstitutive sur la croix du Calvaire.»</a:t>
            </a:r>
          </a:p>
          <a:p>
            <a:pPr algn="r">
              <a:buNone/>
            </a:pPr>
            <a:r>
              <a:rPr lang="fr-CA" sz="1600" dirty="0" smtClean="0"/>
              <a:t>- «Justification by </a:t>
            </a:r>
            <a:r>
              <a:rPr lang="fr-CA" sz="1600" dirty="0" err="1" smtClean="0"/>
              <a:t>faith</a:t>
            </a:r>
            <a:r>
              <a:rPr lang="fr-CA" sz="1600" dirty="0" smtClean="0"/>
              <a:t>», (Kansas City, KS: </a:t>
            </a:r>
            <a:r>
              <a:rPr lang="fr-CA" sz="1600" dirty="0" err="1" smtClean="0"/>
              <a:t>Walterick</a:t>
            </a:r>
            <a:r>
              <a:rPr lang="fr-CA" sz="1600" dirty="0" smtClean="0"/>
              <a:t>, 1981), p. 62</a:t>
            </a:r>
            <a:endParaRPr lang="fr-CA"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 I. </a:t>
            </a:r>
            <a:r>
              <a:rPr lang="fr-CA" dirty="0" err="1" smtClean="0"/>
              <a:t>Packer</a:t>
            </a:r>
            <a:endParaRPr lang="fr-CA" dirty="0"/>
          </a:p>
        </p:txBody>
      </p:sp>
      <p:sp>
        <p:nvSpPr>
          <p:cNvPr id="3" name="Content Placeholder 2"/>
          <p:cNvSpPr>
            <a:spLocks noGrp="1"/>
          </p:cNvSpPr>
          <p:nvPr>
            <p:ph idx="1"/>
          </p:nvPr>
        </p:nvSpPr>
        <p:spPr/>
        <p:txBody>
          <a:bodyPr>
            <a:normAutofit fontScale="92500" lnSpcReduction="10000"/>
          </a:bodyPr>
          <a:lstStyle/>
          <a:p>
            <a:pPr>
              <a:buNone/>
            </a:pPr>
            <a:endParaRPr lang="fr-CA" dirty="0" smtClean="0"/>
          </a:p>
          <a:p>
            <a:pPr algn="just">
              <a:buNone/>
            </a:pPr>
            <a:r>
              <a:rPr lang="fr-CA" dirty="0" smtClean="0"/>
              <a:t>	</a:t>
            </a:r>
            <a:r>
              <a:rPr lang="fr-CA" dirty="0" smtClean="0"/>
              <a:t>«La phrase «l’imputation de la justice de Christ» veut dire que les croyants sont justes et ont une justice devant Dieu pour aucune autre raison que Christ, leur tête, était juste devant Dieu, et qu’ils sont un en Lui, participants de Son statut et de Son acceptation. Dieu les justifie en leur donnant, pour le bien de Christ, le verdict que l’obéissance de Christ mérite... Il prend en compte leur justice, non parce qu’il considère qu’ils ont gardé la loi personnellement, mais parce qu’il considère qu’ils sont unis à celui qui l’a gardé </a:t>
            </a:r>
            <a:r>
              <a:rPr lang="fr-CA" dirty="0" err="1" smtClean="0"/>
              <a:t>représentativement</a:t>
            </a:r>
            <a:r>
              <a:rPr lang="fr-CA" dirty="0" smtClean="0"/>
              <a:t>.»</a:t>
            </a:r>
          </a:p>
          <a:p>
            <a:pPr algn="r">
              <a:buNone/>
            </a:pPr>
            <a:r>
              <a:rPr lang="fr-CA" sz="1500" dirty="0" smtClean="0"/>
              <a:t>- J. </a:t>
            </a:r>
            <a:r>
              <a:rPr lang="fr-CA" sz="1500" dirty="0" smtClean="0"/>
              <a:t>I.</a:t>
            </a:r>
            <a:r>
              <a:rPr lang="fr-CA" sz="1500" dirty="0" smtClean="0"/>
              <a:t> </a:t>
            </a:r>
            <a:r>
              <a:rPr lang="fr-CA" sz="1500" dirty="0" err="1" smtClean="0"/>
              <a:t>Packer</a:t>
            </a:r>
            <a:r>
              <a:rPr lang="fr-CA" sz="1500" dirty="0" smtClean="0"/>
              <a:t>, «Justification», dans le </a:t>
            </a:r>
            <a:r>
              <a:rPr lang="fr-CA" sz="1500" i="1" dirty="0" smtClean="0"/>
              <a:t>Wycliffe </a:t>
            </a:r>
            <a:r>
              <a:rPr lang="fr-CA" sz="1500" i="1" dirty="0" err="1" smtClean="0"/>
              <a:t>Dictionary</a:t>
            </a:r>
            <a:r>
              <a:rPr lang="fr-CA" sz="1500" i="1" dirty="0" smtClean="0"/>
              <a:t> of </a:t>
            </a:r>
            <a:r>
              <a:rPr lang="fr-CA" sz="1500" i="1" dirty="0" err="1" smtClean="0"/>
              <a:t>Theology</a:t>
            </a:r>
            <a:r>
              <a:rPr lang="fr-CA" sz="1500" i="1" dirty="0" smtClean="0"/>
              <a:t>,</a:t>
            </a:r>
            <a:r>
              <a:rPr lang="fr-CA" sz="1500" dirty="0" smtClean="0"/>
              <a:t> (</a:t>
            </a:r>
            <a:r>
              <a:rPr lang="fr-CA" sz="1500" dirty="0" err="1" smtClean="0"/>
              <a:t>ed</a:t>
            </a:r>
            <a:r>
              <a:rPr lang="fr-CA" sz="1500" dirty="0" smtClean="0"/>
              <a:t>.)(</a:t>
            </a:r>
            <a:r>
              <a:rPr lang="fr-CA" sz="1500" dirty="0" err="1" smtClean="0"/>
              <a:t>Peabody</a:t>
            </a:r>
            <a:r>
              <a:rPr lang="fr-CA" sz="1500" dirty="0" smtClean="0"/>
              <a:t>, MA: </a:t>
            </a:r>
            <a:r>
              <a:rPr lang="fr-CA" sz="1500" dirty="0" err="1" smtClean="0"/>
              <a:t>Hendrickson</a:t>
            </a:r>
            <a:r>
              <a:rPr lang="fr-CA" sz="1500" dirty="0" smtClean="0"/>
              <a:t>, 1999), p. 306</a:t>
            </a:r>
            <a:endParaRPr lang="fr-CA"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Archibald A. </a:t>
            </a:r>
            <a:r>
              <a:rPr lang="fr-CA" dirty="0" err="1" smtClean="0"/>
              <a:t>Hodge</a:t>
            </a:r>
            <a:endParaRPr lang="fr-CA" dirty="0"/>
          </a:p>
        </p:txBody>
      </p:sp>
      <p:sp>
        <p:nvSpPr>
          <p:cNvPr id="3" name="Content Placeholder 2"/>
          <p:cNvSpPr>
            <a:spLocks noGrp="1"/>
          </p:cNvSpPr>
          <p:nvPr>
            <p:ph idx="1"/>
          </p:nvPr>
        </p:nvSpPr>
        <p:spPr/>
        <p:txBody>
          <a:bodyPr/>
          <a:lstStyle/>
          <a:p>
            <a:endParaRPr lang="fr-CA" dirty="0" smtClean="0"/>
          </a:p>
          <a:p>
            <a:pPr algn="just">
              <a:buNone/>
            </a:pPr>
            <a:r>
              <a:rPr lang="fr-CA" sz="3000" dirty="0" smtClean="0"/>
              <a:t>	</a:t>
            </a:r>
            <a:r>
              <a:rPr lang="fr-CA" sz="3000" dirty="0" smtClean="0"/>
              <a:t>«Les Écritures nous enseigne clairement que l’obéissance de Christ était aussi par procuration que l’étaient ses souffrances, et qu’il nous réconcilie avec le Père par l’un comme par l’autre.»</a:t>
            </a:r>
          </a:p>
          <a:p>
            <a:pPr algn="just">
              <a:buNone/>
            </a:pPr>
            <a:endParaRPr lang="fr-CA" sz="3000" dirty="0" smtClean="0"/>
          </a:p>
          <a:p>
            <a:pPr algn="r">
              <a:buNone/>
            </a:pPr>
            <a:r>
              <a:rPr lang="fr-CA" sz="2000" dirty="0" smtClean="0"/>
              <a:t>- Archibald Alexander </a:t>
            </a:r>
            <a:r>
              <a:rPr lang="fr-CA" sz="2000" dirty="0" err="1" smtClean="0"/>
              <a:t>Hodge</a:t>
            </a:r>
            <a:r>
              <a:rPr lang="fr-CA" sz="2000" dirty="0" smtClean="0"/>
              <a:t>, </a:t>
            </a:r>
            <a:r>
              <a:rPr lang="fr-CA" sz="2000" i="1" dirty="0" smtClean="0"/>
              <a:t>The </a:t>
            </a:r>
            <a:r>
              <a:rPr lang="fr-CA" sz="2000" i="1" dirty="0" err="1" smtClean="0"/>
              <a:t>Atonement</a:t>
            </a:r>
            <a:r>
              <a:rPr lang="fr-CA" sz="2000" i="1" dirty="0" smtClean="0"/>
              <a:t>,</a:t>
            </a:r>
            <a:r>
              <a:rPr lang="fr-CA" sz="2000" dirty="0" smtClean="0"/>
              <a:t> (Grand Rapids, MI: </a:t>
            </a:r>
            <a:r>
              <a:rPr lang="fr-CA" sz="2000" dirty="0" err="1" smtClean="0"/>
              <a:t>Eerdmans</a:t>
            </a:r>
            <a:r>
              <a:rPr lang="fr-CA" sz="2000" dirty="0" smtClean="0"/>
              <a:t>, 1953), p. 248</a:t>
            </a:r>
            <a:endParaRPr lang="fr-CA"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W. E. Vine</a:t>
            </a:r>
            <a:br>
              <a:rPr lang="fr-CA" dirty="0" smtClean="0"/>
            </a:br>
            <a:r>
              <a:rPr lang="fr-CA" sz="2500" dirty="0" smtClean="0"/>
              <a:t>Auteur et théologien</a:t>
            </a:r>
            <a:endParaRPr lang="fr-CA" dirty="0"/>
          </a:p>
        </p:txBody>
      </p:sp>
      <p:sp>
        <p:nvSpPr>
          <p:cNvPr id="3" name="Content Placeholder 2"/>
          <p:cNvSpPr>
            <a:spLocks noGrp="1"/>
          </p:cNvSpPr>
          <p:nvPr>
            <p:ph idx="1"/>
          </p:nvPr>
        </p:nvSpPr>
        <p:spPr/>
        <p:txBody>
          <a:bodyPr>
            <a:normAutofit lnSpcReduction="10000"/>
          </a:bodyPr>
          <a:lstStyle/>
          <a:p>
            <a:endParaRPr lang="fr-CA" dirty="0" smtClean="0"/>
          </a:p>
          <a:p>
            <a:pPr algn="just">
              <a:buNone/>
            </a:pPr>
            <a:r>
              <a:rPr lang="fr-CA" dirty="0" smtClean="0"/>
              <a:t>	</a:t>
            </a:r>
            <a:r>
              <a:rPr lang="fr-CA" dirty="0" smtClean="0"/>
              <a:t>«Ni l’incarnation du Fils de Dieu, ni sa conservation de la loi dans les jours de sa chair n’a servi, en entier ou en partie, à la rédemption des hommes... Son œuvre rédemptrice a commencé et fini à la croix; il n’est jamais écrit dans le Nouveau Testament que Christ a gardé la loi pour nous. Seulement sa mort est par procuration, ou substitutionnelle. Il n’est pas dit qu’il a porté le péché durant n’importe quelle partie de sa vie; c’est à la croix qu’il est devenu le porteur de nos péchés.»</a:t>
            </a:r>
          </a:p>
          <a:p>
            <a:pPr algn="r">
              <a:buNone/>
            </a:pPr>
            <a:r>
              <a:rPr lang="fr-CA" sz="1600" dirty="0" smtClean="0"/>
              <a:t>- C. F. </a:t>
            </a:r>
            <a:r>
              <a:rPr lang="fr-CA" sz="1600" dirty="0" err="1" smtClean="0"/>
              <a:t>Hogg</a:t>
            </a:r>
            <a:r>
              <a:rPr lang="fr-CA" sz="1600" dirty="0" smtClean="0"/>
              <a:t>, W. E. Vine, «</a:t>
            </a:r>
            <a:r>
              <a:rPr lang="fr-CA" sz="1600" dirty="0" err="1" smtClean="0"/>
              <a:t>Galatians</a:t>
            </a:r>
            <a:r>
              <a:rPr lang="fr-CA" sz="1600" dirty="0" smtClean="0"/>
              <a:t>» (London, GB: Pickering &amp; </a:t>
            </a:r>
            <a:r>
              <a:rPr lang="fr-CA" sz="1600" dirty="0" err="1" smtClean="0"/>
              <a:t>Inglis</a:t>
            </a:r>
            <a:r>
              <a:rPr lang="fr-CA" sz="1600" dirty="0" smtClean="0"/>
              <a:t>, 1959), p. 186</a:t>
            </a:r>
            <a:endParaRPr lang="fr-CA"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sz="4400" dirty="0" smtClean="0"/>
              <a:t>La mort de Christ était-elle insuffisante?</a:t>
            </a:r>
            <a:r>
              <a:rPr lang="fr-CA" dirty="0" smtClean="0"/>
              <a:t/>
            </a:r>
            <a:br>
              <a:rPr lang="fr-CA" dirty="0" smtClean="0"/>
            </a:br>
            <a:r>
              <a:rPr lang="fr-CA" sz="2500" dirty="0" smtClean="0"/>
              <a:t>Calviniste R. C. Sproul</a:t>
            </a:r>
            <a:endParaRPr lang="fr-CA" dirty="0"/>
          </a:p>
        </p:txBody>
      </p:sp>
      <p:sp>
        <p:nvSpPr>
          <p:cNvPr id="3" name="Content Placeholder 2"/>
          <p:cNvSpPr>
            <a:spLocks noGrp="1"/>
          </p:cNvSpPr>
          <p:nvPr>
            <p:ph idx="1"/>
          </p:nvPr>
        </p:nvSpPr>
        <p:spPr/>
        <p:txBody>
          <a:bodyPr/>
          <a:lstStyle/>
          <a:p>
            <a:pPr>
              <a:buNone/>
            </a:pPr>
            <a:endParaRPr lang="fr-CA" dirty="0"/>
          </a:p>
          <a:p>
            <a:pPr algn="just">
              <a:buNone/>
            </a:pPr>
            <a:r>
              <a:rPr lang="fr-CA" dirty="0" smtClean="0"/>
              <a:t>	</a:t>
            </a:r>
            <a:r>
              <a:rPr lang="fr-CA" dirty="0" smtClean="0"/>
              <a:t>«La croix seulement, par contre, ne nous justifie pas... Nous sommes justifiés pas seulement par la croix, mais aussi par la vie de Christ. La mission de rédemption de Christ n’est pas limitée à la croix. Pour nous sauver, il devait vivre une vie de justice parfaite. Son obéissance parfaite et active était nécessaire pour son salut et le nôtre... Nous sommes établis comme justes par l’obéissance de Christ qui nous est imputée par la foi.»</a:t>
            </a:r>
          </a:p>
          <a:p>
            <a:pPr algn="r">
              <a:buNone/>
            </a:pPr>
            <a:r>
              <a:rPr lang="fr-CA" sz="1600" dirty="0" smtClean="0"/>
              <a:t>- R. C. Sproul, «</a:t>
            </a:r>
            <a:r>
              <a:rPr lang="fr-CA" sz="1600" dirty="0" err="1" smtClean="0"/>
              <a:t>Faith</a:t>
            </a:r>
            <a:r>
              <a:rPr lang="fr-CA" sz="1600" dirty="0" smtClean="0"/>
              <a:t> </a:t>
            </a:r>
            <a:r>
              <a:rPr lang="fr-CA" sz="1600" dirty="0" err="1" smtClean="0"/>
              <a:t>Alone</a:t>
            </a:r>
            <a:r>
              <a:rPr lang="fr-CA" sz="1600" dirty="0" smtClean="0"/>
              <a:t>», Baker, p. 104</a:t>
            </a:r>
            <a:endParaRPr lang="fr-CA"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Questions théologiques?</a:t>
            </a:r>
            <a:endParaRPr lang="fr-CA" dirty="0"/>
          </a:p>
        </p:txBody>
      </p:sp>
      <p:sp>
        <p:nvSpPr>
          <p:cNvPr id="3" name="Content Placeholder 2"/>
          <p:cNvSpPr>
            <a:spLocks noGrp="1"/>
          </p:cNvSpPr>
          <p:nvPr>
            <p:ph idx="1"/>
          </p:nvPr>
        </p:nvSpPr>
        <p:spPr/>
        <p:txBody>
          <a:bodyPr/>
          <a:lstStyle/>
          <a:p>
            <a:endParaRPr lang="fr-CA" dirty="0" smtClean="0"/>
          </a:p>
          <a:p>
            <a:pPr algn="just"/>
            <a:r>
              <a:rPr lang="fr-CA" sz="3000" dirty="0" smtClean="0"/>
              <a:t>Dieu désirait-il que le péché entre dans le monde?</a:t>
            </a:r>
          </a:p>
          <a:p>
            <a:pPr algn="just"/>
            <a:r>
              <a:rPr lang="fr-CA" sz="3000" dirty="0" smtClean="0"/>
              <a:t>Dieu a-t-il décrété qu’Adam devait pécher dans le jardin d’Éden?</a:t>
            </a:r>
          </a:p>
          <a:p>
            <a:pPr algn="just"/>
            <a:r>
              <a:rPr lang="fr-CA" sz="3000" dirty="0" smtClean="0"/>
              <a:t>Qui est responsable de l’entrée du péché dans le monde : Dieu ou Adam?</a:t>
            </a:r>
            <a:endParaRPr lang="fr-CA"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Il souffrit pour nos péchés à </a:t>
            </a:r>
            <a:r>
              <a:rPr lang="fr-CA" dirty="0" err="1" smtClean="0"/>
              <a:t>Gethsémané</a:t>
            </a:r>
            <a:r>
              <a:rPr lang="fr-CA" dirty="0" smtClean="0"/>
              <a:t>?</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dirty="0" smtClean="0"/>
              <a:t>«Je ne sais pas si les suppositions d’Adam Smith sont correctes, qu’au jardin de </a:t>
            </a:r>
            <a:r>
              <a:rPr lang="fr-CA" dirty="0" err="1" smtClean="0"/>
              <a:t>Gethsémané</a:t>
            </a:r>
            <a:r>
              <a:rPr lang="fr-CA" dirty="0" smtClean="0"/>
              <a:t> Christ a payé plus qu’un prix (pour nos péchés) qu’il ne l’a jamais fait à la croix; mais je suis persuadé qu’ils sont assez stupides ceux qui pensent que l’expiation a été faite à la croix et nulle part ailleurs.»</a:t>
            </a:r>
          </a:p>
          <a:p>
            <a:pPr algn="just">
              <a:buNone/>
            </a:pPr>
            <a:endParaRPr lang="fr-CA" dirty="0" smtClean="0"/>
          </a:p>
          <a:p>
            <a:pPr algn="r">
              <a:buNone/>
            </a:pPr>
            <a:r>
              <a:rPr lang="fr-CA" sz="1600" dirty="0" smtClean="0"/>
              <a:t>- </a:t>
            </a:r>
            <a:r>
              <a:rPr lang="fr-CA" sz="1600" i="1" dirty="0" smtClean="0"/>
              <a:t>A </a:t>
            </a:r>
            <a:r>
              <a:rPr lang="fr-CA" sz="1600" i="1" dirty="0" err="1" smtClean="0"/>
              <a:t>Treasury</a:t>
            </a:r>
            <a:r>
              <a:rPr lang="fr-CA" sz="1600" i="1" dirty="0" smtClean="0"/>
              <a:t> of Spurgeon on the Life and </a:t>
            </a:r>
            <a:r>
              <a:rPr lang="fr-CA" sz="1600" i="1" dirty="0" err="1" smtClean="0"/>
              <a:t>Work</a:t>
            </a:r>
            <a:r>
              <a:rPr lang="fr-CA" sz="1600" i="1" dirty="0" smtClean="0"/>
              <a:t> of </a:t>
            </a:r>
            <a:r>
              <a:rPr lang="fr-CA" sz="1600" i="1" dirty="0" err="1" smtClean="0"/>
              <a:t>our</a:t>
            </a:r>
            <a:r>
              <a:rPr lang="fr-CA" sz="1600" i="1" dirty="0" smtClean="0"/>
              <a:t> Lord,</a:t>
            </a:r>
            <a:r>
              <a:rPr lang="fr-CA" sz="1600" dirty="0" smtClean="0"/>
              <a:t> p. 119</a:t>
            </a:r>
            <a:endParaRPr lang="fr-CA"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Il souffrit pour nos péchés à </a:t>
            </a:r>
            <a:r>
              <a:rPr lang="fr-CA" dirty="0" err="1" smtClean="0"/>
              <a:t>Gethsémané</a:t>
            </a:r>
            <a:r>
              <a:rPr lang="fr-CA" dirty="0" smtClean="0"/>
              <a:t>?</a:t>
            </a:r>
            <a:endParaRPr lang="fr-CA" dirty="0"/>
          </a:p>
        </p:txBody>
      </p:sp>
      <p:sp>
        <p:nvSpPr>
          <p:cNvPr id="3" name="Content Placeholder 2"/>
          <p:cNvSpPr>
            <a:spLocks noGrp="1"/>
          </p:cNvSpPr>
          <p:nvPr>
            <p:ph idx="1"/>
          </p:nvPr>
        </p:nvSpPr>
        <p:spPr/>
        <p:txBody>
          <a:bodyPr>
            <a:normAutofit fontScale="92500" lnSpcReduction="10000"/>
          </a:bodyPr>
          <a:lstStyle/>
          <a:p>
            <a:pPr>
              <a:buNone/>
            </a:pPr>
            <a:endParaRPr lang="fr-CA" dirty="0" smtClean="0"/>
          </a:p>
          <a:p>
            <a:pPr algn="just">
              <a:buNone/>
            </a:pPr>
            <a:r>
              <a:rPr lang="fr-CA" dirty="0" smtClean="0"/>
              <a:t>	</a:t>
            </a:r>
            <a:r>
              <a:rPr lang="fr-CA" dirty="0" smtClean="0"/>
              <a:t>«Je me sens seulement fait pour être jeter dans l’enfer le plus bas; mais je vais à </a:t>
            </a:r>
            <a:r>
              <a:rPr lang="fr-CA" dirty="0" err="1" smtClean="0"/>
              <a:t>Gethsémané</a:t>
            </a:r>
            <a:r>
              <a:rPr lang="fr-CA" dirty="0" smtClean="0"/>
              <a:t>,</a:t>
            </a:r>
            <a:r>
              <a:rPr lang="fr-CA" dirty="0" smtClean="0"/>
              <a:t> je regarde sous ces noueux oliviers et je vois mon Sauveur. Oui, je le vois se recroqueviller sur le sol dans l’angoisse et j’entends de tels grognements qui viennent de lui comme il n’en est jamais venu de n’importe quelle personne avant lui. Je regarde à la terre et je la vois rouge de son sang et, pendant que son visage est maculé de sueur mêlée de sang, je me dis : «Mon Dieu, mon Sauveur, qu’as-tu donc?» Je l’entends répondre : «Je souffre pour tes péchés».»</a:t>
            </a:r>
          </a:p>
          <a:p>
            <a:pPr algn="r">
              <a:buNone/>
            </a:pPr>
            <a:r>
              <a:rPr lang="fr-CA" sz="1500" i="1" dirty="0" smtClean="0"/>
              <a:t>- A </a:t>
            </a:r>
            <a:r>
              <a:rPr lang="fr-CA" sz="1500" i="1" dirty="0" err="1" smtClean="0"/>
              <a:t>Treasury</a:t>
            </a:r>
            <a:r>
              <a:rPr lang="fr-CA" sz="1500" i="1" dirty="0" smtClean="0"/>
              <a:t> of Spurgeon on the Life and </a:t>
            </a:r>
            <a:r>
              <a:rPr lang="fr-CA" sz="1500" i="1" dirty="0" err="1" smtClean="0"/>
              <a:t>Work</a:t>
            </a:r>
            <a:r>
              <a:rPr lang="fr-CA" sz="1500" i="1" dirty="0" smtClean="0"/>
              <a:t> of </a:t>
            </a:r>
            <a:r>
              <a:rPr lang="fr-CA" sz="1500" i="1" dirty="0" err="1" smtClean="0"/>
              <a:t>our</a:t>
            </a:r>
            <a:r>
              <a:rPr lang="fr-CA" sz="1500" i="1" dirty="0" smtClean="0"/>
              <a:t> Lord,</a:t>
            </a:r>
            <a:r>
              <a:rPr lang="fr-CA" sz="1500" dirty="0" smtClean="0"/>
              <a:t> p. 131</a:t>
            </a:r>
            <a:endParaRPr lang="fr-CA"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Matthew Henry</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dirty="0" smtClean="0"/>
              <a:t>«Il portait maintenant les iniquités que le Père avait mis sur Lui et, par son chagrin et et son étonnement, il s’est accommodé à la tâche. La souffrance dans laquelle il entrait était pour nos péchés, ils devaient tous venir sur lui et il le savait.»</a:t>
            </a:r>
          </a:p>
          <a:p>
            <a:pPr algn="just">
              <a:buNone/>
            </a:pPr>
            <a:endParaRPr lang="fr-CA" dirty="0" smtClean="0"/>
          </a:p>
          <a:p>
            <a:pPr algn="r">
              <a:buNone/>
            </a:pPr>
            <a:r>
              <a:rPr lang="fr-CA" sz="1600" dirty="0" smtClean="0"/>
              <a:t>- Matthew Henry, </a:t>
            </a:r>
            <a:r>
              <a:rPr lang="fr-CA" sz="1600" i="1" dirty="0" err="1" smtClean="0"/>
              <a:t>C</a:t>
            </a:r>
            <a:r>
              <a:rPr lang="fr-CA" sz="1600" i="1" dirty="0" err="1" smtClean="0"/>
              <a:t>ommentary</a:t>
            </a:r>
            <a:r>
              <a:rPr lang="fr-CA" sz="1600" i="1" dirty="0" smtClean="0"/>
              <a:t> on the </a:t>
            </a:r>
            <a:r>
              <a:rPr lang="fr-CA" sz="1600" i="1" dirty="0" err="1" smtClean="0"/>
              <a:t>Whole</a:t>
            </a:r>
            <a:r>
              <a:rPr lang="fr-CA" sz="1600" i="1" dirty="0" smtClean="0"/>
              <a:t> Bible</a:t>
            </a:r>
            <a:r>
              <a:rPr lang="fr-CA" sz="1600" dirty="0" smtClean="0"/>
              <a:t>, p. 320</a:t>
            </a:r>
            <a:endParaRPr lang="fr-CA"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1 Pierre 3:18</a:t>
            </a:r>
            <a:endParaRPr lang="fr-CA" dirty="0"/>
          </a:p>
        </p:txBody>
      </p:sp>
      <p:sp>
        <p:nvSpPr>
          <p:cNvPr id="3" name="Content Placeholder 2"/>
          <p:cNvSpPr>
            <a:spLocks noGrp="1"/>
          </p:cNvSpPr>
          <p:nvPr>
            <p:ph idx="1"/>
          </p:nvPr>
        </p:nvSpPr>
        <p:spPr/>
        <p:txBody>
          <a:bodyPr/>
          <a:lstStyle/>
          <a:p>
            <a:endParaRPr lang="fr-CA" dirty="0" smtClean="0"/>
          </a:p>
          <a:p>
            <a:pPr algn="just">
              <a:buNone/>
            </a:pPr>
            <a:r>
              <a:rPr lang="fr-CA" sz="3500" dirty="0" smtClean="0"/>
              <a:t>	«C</a:t>
            </a:r>
            <a:r>
              <a:rPr lang="fr-CA" sz="3600" dirty="0" smtClean="0"/>
              <a:t>ar aussi Christ a souffert une fois pour les péchés, le juste pour les injustes, afin qu'il nous amenât à Dieu, ayant été mis à mort en chair, mais vivifié par l'Esprit.</a:t>
            </a:r>
            <a:r>
              <a:rPr lang="fr-CA" sz="3500" dirty="0" smtClean="0"/>
              <a:t>»</a:t>
            </a:r>
            <a:endParaRPr lang="fr-CA" sz="35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Romains 5:8-10</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«Mais Dieu constate son amour à lui envers nous, en ce que, lorsque nous étions encore pécheurs, Christ est mort pour nous. Beaucoup plutôt donc, ayant été maintenant</a:t>
            </a:r>
            <a:r>
              <a:rPr lang="fr-CA" b="1" dirty="0" smtClean="0"/>
              <a:t> justifiés par son sang</a:t>
            </a:r>
            <a:r>
              <a:rPr lang="fr-CA" dirty="0" smtClean="0"/>
              <a:t>, serons-nous sauvés de la colère par lui. Car si, étant ennemis, nous avons été réconciliés avec Dieu par la mort de son Fils, beaucoup plutôt, ayant été réconciliés, serons-nous sauvés par sa vie.»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Colossiens 1:20</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sz="3500" dirty="0" smtClean="0"/>
              <a:t>	«E</a:t>
            </a:r>
            <a:r>
              <a:rPr lang="fr-CA" sz="3600" dirty="0" smtClean="0"/>
              <a:t>t, par lui, à réconcilier toutes choses avec elle-même, ayant fait la paix par le </a:t>
            </a:r>
            <a:r>
              <a:rPr lang="fr-CA" sz="3600" b="1" dirty="0" smtClean="0"/>
              <a:t>sang de sa croix</a:t>
            </a:r>
            <a:r>
              <a:rPr lang="fr-CA" sz="3600" dirty="0" smtClean="0"/>
              <a:t>, par lui, soit les choses qui sont sur la terre, soit les choses qui sont dans les cieux.</a:t>
            </a:r>
            <a:r>
              <a:rPr lang="fr-CA" sz="3500" dirty="0" smtClean="0"/>
              <a:t>»</a:t>
            </a:r>
            <a:endParaRPr lang="fr-CA" sz="3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Dieu est-il l’auteur du péché?</a:t>
            </a:r>
            <a:endParaRPr lang="fr-CA" dirty="0"/>
          </a:p>
        </p:txBody>
      </p:sp>
      <p:sp>
        <p:nvSpPr>
          <p:cNvPr id="3" name="Content Placeholder 2"/>
          <p:cNvSpPr>
            <a:spLocks noGrp="1"/>
          </p:cNvSpPr>
          <p:nvPr>
            <p:ph idx="1"/>
          </p:nvPr>
        </p:nvSpPr>
        <p:spPr/>
        <p:txBody>
          <a:bodyPr>
            <a:normAutofit/>
          </a:bodyPr>
          <a:lstStyle/>
          <a:p>
            <a:endParaRPr lang="fr-CA" dirty="0" smtClean="0"/>
          </a:p>
          <a:p>
            <a:pPr algn="just">
              <a:buNone/>
            </a:pPr>
            <a:r>
              <a:rPr lang="fr-CA" dirty="0" smtClean="0"/>
              <a:t>	</a:t>
            </a:r>
            <a:r>
              <a:rPr lang="fr-CA" sz="3000" dirty="0" smtClean="0"/>
              <a:t>«Clairement, c’était la volonté divine que le péché entre dans ce monde, sinon il n’en aurait  pas été ainsi. Dieu avait le pouvoir de l’empêcher. Rien ne vient à passer, sauf ce qu’il décrète... Le décret de Dieu que le péché devait entrer dans le monde était un secret caché en Lui-même.»</a:t>
            </a:r>
          </a:p>
          <a:p>
            <a:pPr lvl="0" algn="r">
              <a:buNone/>
            </a:pPr>
            <a:r>
              <a:rPr lang="en-CA" sz="2000" dirty="0" smtClean="0"/>
              <a:t>- A. W. Pink, Gleanings from the Scriptures, Moody Press, p.207</a:t>
            </a:r>
            <a:endParaRPr lang="fr-CA"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Edwin Palmer</a:t>
            </a:r>
            <a:br>
              <a:rPr lang="fr-CA" dirty="0" smtClean="0"/>
            </a:br>
            <a:r>
              <a:rPr lang="fr-CA" sz="2500" dirty="0" smtClean="0"/>
              <a:t>Auteur et théologien calviniste</a:t>
            </a:r>
            <a:endParaRPr lang="fr-CA" dirty="0"/>
          </a:p>
        </p:txBody>
      </p:sp>
      <p:sp>
        <p:nvSpPr>
          <p:cNvPr id="3" name="Content Placeholder 2"/>
          <p:cNvSpPr>
            <a:spLocks noGrp="1"/>
          </p:cNvSpPr>
          <p:nvPr>
            <p:ph idx="1"/>
          </p:nvPr>
        </p:nvSpPr>
        <p:spPr/>
        <p:txBody>
          <a:bodyPr>
            <a:normAutofit lnSpcReduction="10000"/>
          </a:bodyPr>
          <a:lstStyle/>
          <a:p>
            <a:pPr algn="just">
              <a:buNone/>
            </a:pPr>
            <a:r>
              <a:rPr lang="fr-CA" dirty="0" smtClean="0"/>
              <a:t>	</a:t>
            </a:r>
          </a:p>
          <a:p>
            <a:pPr algn="just">
              <a:buNone/>
            </a:pPr>
            <a:r>
              <a:rPr lang="fr-CA" dirty="0" smtClean="0"/>
              <a:t>	«Pour souligner encore plus la souveraineté de Dieu, il est nécessaire de pointer que tout est ordonné d’avance par Dieu... C’est même biblique de dire que Dieu a ordonné d’avance le péché. Si le péché était hors du plan de Dieu, alors aucune affaire importante de la vie serait gérée par Dieu. Car quelle action de l’homme est parfaitement bonne?... Ainsi, encore une fois, nous confessons  avec pleine puissance la souveraineté absolue de Dieu. Il prédestine, élit et ordonne d’avance.»</a:t>
            </a:r>
          </a:p>
          <a:p>
            <a:pPr algn="r">
              <a:buNone/>
            </a:pPr>
            <a:r>
              <a:rPr lang="fr-CA" sz="1600" dirty="0" smtClean="0"/>
              <a:t>Edwin H. Palmer, «The Five Points of </a:t>
            </a:r>
            <a:r>
              <a:rPr lang="fr-CA" sz="1600" dirty="0" err="1" smtClean="0"/>
              <a:t>Calvinism</a:t>
            </a:r>
            <a:r>
              <a:rPr lang="fr-CA" sz="1600" dirty="0" smtClean="0"/>
              <a:t>», p.82-83</a:t>
            </a:r>
            <a:endParaRPr lang="fr-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 C. Sproul, Jr</a:t>
            </a:r>
            <a:endParaRPr lang="fr-CA" dirty="0"/>
          </a:p>
        </p:txBody>
      </p:sp>
      <p:sp>
        <p:nvSpPr>
          <p:cNvPr id="3" name="Content Placeholder 2"/>
          <p:cNvSpPr>
            <a:spLocks noGrp="1"/>
          </p:cNvSpPr>
          <p:nvPr>
            <p:ph idx="1"/>
          </p:nvPr>
        </p:nvSpPr>
        <p:spPr/>
        <p:txBody>
          <a:bodyPr>
            <a:normAutofit lnSpcReduction="10000"/>
          </a:bodyPr>
          <a:lstStyle/>
          <a:p>
            <a:pPr algn="just">
              <a:buNone/>
            </a:pPr>
            <a:r>
              <a:rPr lang="fr-CA" dirty="0" smtClean="0"/>
              <a:t>	</a:t>
            </a:r>
          </a:p>
          <a:p>
            <a:pPr algn="just">
              <a:buNone/>
            </a:pPr>
            <a:r>
              <a:rPr lang="fr-CA" dirty="0" smtClean="0"/>
              <a:t>	«Tout chrétien qui croit à la Bible doit au moins conclure que Dieu, dans un certain sens, désirait que l’homme succombe au péché... Dieu a voulu toute chose qui est arrivé. C’est en son pouvoir d’empêcher n’importe quoi d’arriver. C’est dans son omniscience qu’il peut imaginer chaque événement et choisir quelle suite d’événements lui plait le plus... Mais attendez une minute... N’est-il pas impossible pour Dieu de faire le mal? Il ne peut pécher. Je n’accuse pas Dieu de pécher; je suggère qu’il a créé le péché.»</a:t>
            </a:r>
          </a:p>
          <a:p>
            <a:pPr lvl="0" algn="r">
              <a:buNone/>
            </a:pPr>
            <a:r>
              <a:rPr lang="en-CA" sz="1600" dirty="0" smtClean="0"/>
              <a:t>- R. C. Sproul, Jr. </a:t>
            </a:r>
            <a:r>
              <a:rPr lang="en-CA" sz="1600" i="1" dirty="0" smtClean="0"/>
              <a:t>Almighty Over All</a:t>
            </a:r>
            <a:r>
              <a:rPr lang="en-CA" sz="1600" dirty="0" smtClean="0"/>
              <a:t>, Baker Books, p.53-54</a:t>
            </a:r>
            <a:endParaRPr lang="fr-CA"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John MacArthur</a:t>
            </a:r>
            <a:br>
              <a:rPr lang="fr-CA" dirty="0" smtClean="0"/>
            </a:br>
            <a:r>
              <a:rPr lang="fr-CA" sz="2500" dirty="0" smtClean="0"/>
              <a:t>Auteur et pasteur à la radio calviniste</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sz="3000" dirty="0" smtClean="0"/>
              <a:t>«Le péché est quelque chose que Dieu a voulu voir arriver. Il l’a planifié, ordonné – ou dans les mots de la Westminster Confession, il l’a décrété. Le Mal et toutes ses conséquences étaient inclus dans le décret éternel de Dieu avant la fondation du monde.»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Débat sur la souveraineté de Dieu</a:t>
            </a:r>
            <a:br>
              <a:rPr lang="fr-CA" dirty="0" smtClean="0"/>
            </a:br>
            <a:r>
              <a:rPr lang="fr-CA" sz="2500" dirty="0" smtClean="0"/>
              <a:t>Norman </a:t>
            </a:r>
            <a:r>
              <a:rPr lang="fr-CA" sz="2500" dirty="0" err="1" smtClean="0"/>
              <a:t>Geisler</a:t>
            </a:r>
            <a:r>
              <a:rPr lang="fr-CA" sz="2500" dirty="0" smtClean="0"/>
              <a:t> et John Gerstner</a:t>
            </a:r>
            <a:endParaRPr lang="fr-CA" dirty="0"/>
          </a:p>
        </p:txBody>
      </p:sp>
      <p:sp>
        <p:nvSpPr>
          <p:cNvPr id="3" name="Content Placeholder 2"/>
          <p:cNvSpPr>
            <a:spLocks noGrp="1"/>
          </p:cNvSpPr>
          <p:nvPr>
            <p:ph idx="1"/>
          </p:nvPr>
        </p:nvSpPr>
        <p:spPr/>
        <p:txBody>
          <a:bodyPr>
            <a:normAutofit fontScale="92500" lnSpcReduction="20000"/>
          </a:bodyPr>
          <a:lstStyle/>
          <a:p>
            <a:pPr algn="just">
              <a:buNone/>
            </a:pPr>
            <a:r>
              <a:rPr lang="fr-CA" dirty="0" smtClean="0"/>
              <a:t>	«Il y a plusieurs années, quand John Gerstner et moi-même enseignaient ensemble dans la même institution, je l’invitai dans l’une de mes classes pour discuter du libre arbitre. Étant ce que j’appellerais un calviniste extrême, il défendit le point de vue de Jonathan Edward que l’homme est touché par le plus grand désir (Dieu). Je n’oublierai jamais comment il me répondit lorsque je poussai la logique jusqu’à Lucifer. Je fut stupéfait d’entendre un homme habituellement rationnel répondre à ma question : «Qui donna à Lucifer le désir de se rebeller contre Dieu?». Il répondit : «Mystère, mystère, grand mystère!» Je lui répondit : «Non, ce n’est pas un grand mystère; c’est une grande contradiction!».»</a:t>
            </a:r>
          </a:p>
          <a:p>
            <a:pPr algn="r">
              <a:buNone/>
            </a:pPr>
            <a:r>
              <a:rPr lang="fr-CA" sz="1500" dirty="0" smtClean="0"/>
              <a:t>- Norman </a:t>
            </a:r>
            <a:r>
              <a:rPr lang="fr-CA" sz="1500" dirty="0" err="1" smtClean="0"/>
              <a:t>Geisler</a:t>
            </a:r>
            <a:r>
              <a:rPr lang="fr-CA" sz="1500" dirty="0" smtClean="0"/>
              <a:t>, «</a:t>
            </a:r>
            <a:r>
              <a:rPr lang="fr-CA" sz="1500" dirty="0" err="1" smtClean="0"/>
              <a:t>Chosen</a:t>
            </a:r>
            <a:r>
              <a:rPr lang="fr-CA" sz="1500" dirty="0" smtClean="0"/>
              <a:t> but Free», Bethany House, 1999, p. 133</a:t>
            </a:r>
            <a:endParaRPr lang="fr-CA"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8768"/>
          </a:xfrm>
        </p:spPr>
        <p:txBody>
          <a:bodyPr>
            <a:normAutofit fontScale="90000"/>
          </a:bodyPr>
          <a:lstStyle/>
          <a:p>
            <a:pPr algn="ctr"/>
            <a:r>
              <a:rPr lang="fr-CA" dirty="0" smtClean="0"/>
              <a:t>Magazine </a:t>
            </a:r>
            <a:r>
              <a:rPr lang="en-CA" dirty="0" smtClean="0"/>
              <a:t>«Sword and the Trowel»</a:t>
            </a:r>
            <a:r>
              <a:rPr lang="fr-CA" dirty="0" smtClean="0"/>
              <a:t> (L’épée et la truelle), 1889</a:t>
            </a:r>
            <a:br>
              <a:rPr lang="fr-CA" dirty="0" smtClean="0"/>
            </a:br>
            <a:r>
              <a:rPr lang="fr-CA" sz="2500" dirty="0" smtClean="0"/>
              <a:t>C. H. Spurgeon sur la souveraineté extrême</a:t>
            </a:r>
            <a:endParaRPr lang="fr-CA" dirty="0"/>
          </a:p>
        </p:txBody>
      </p:sp>
      <p:sp>
        <p:nvSpPr>
          <p:cNvPr id="3" name="Content Placeholder 2"/>
          <p:cNvSpPr>
            <a:spLocks noGrp="1"/>
          </p:cNvSpPr>
          <p:nvPr>
            <p:ph idx="1"/>
          </p:nvPr>
        </p:nvSpPr>
        <p:spPr>
          <a:xfrm>
            <a:off x="457200" y="2276872"/>
            <a:ext cx="8229600" cy="4047728"/>
          </a:xfrm>
        </p:spPr>
        <p:txBody>
          <a:bodyPr>
            <a:normAutofit fontScale="92500" lnSpcReduction="20000"/>
          </a:bodyPr>
          <a:lstStyle/>
          <a:p>
            <a:pPr algn="ctr">
              <a:buNone/>
            </a:pPr>
            <a:r>
              <a:rPr lang="fr-CA" dirty="0" smtClean="0"/>
              <a:t>«Ils n’ont pas abandonné le calvinisme, mais le recouvrait de quelque chose qui s’approchait de l’</a:t>
            </a:r>
            <a:r>
              <a:rPr lang="fr-CA" dirty="0" err="1" smtClean="0"/>
              <a:t>antinomianisme</a:t>
            </a:r>
            <a:r>
              <a:rPr lang="fr-CA" dirty="0" smtClean="0"/>
              <a:t> et dévorèrent la vie des églises et la prédication de l’évangile...»</a:t>
            </a:r>
          </a:p>
          <a:p>
            <a:pPr algn="just">
              <a:buNone/>
            </a:pPr>
            <a:endParaRPr lang="fr-CA" dirty="0" smtClean="0"/>
          </a:p>
          <a:p>
            <a:pPr algn="ctr">
              <a:buNone/>
            </a:pPr>
            <a:r>
              <a:rPr lang="fr-CA" dirty="0" smtClean="0"/>
              <a:t>	«Mon cœur saigne pour les nombreuses familles où l’</a:t>
            </a:r>
            <a:r>
              <a:rPr lang="fr-CA" dirty="0" err="1" smtClean="0"/>
              <a:t>antinomianisme</a:t>
            </a:r>
            <a:r>
              <a:rPr lang="fr-CA" dirty="0" smtClean="0"/>
              <a:t> a gagné de l’influence. Je peux raconter  beaucoup d’histoires de familles mortes dans leur péché; leurs consciences marquées au fer chaud par la prédication fatale qu’ils ont écouté... Ce système destructeur d’âmes qui enlève l’humanité de l’homme et qui le rend non responsable.»</a:t>
            </a:r>
            <a:endParaRPr lang="fr-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8768"/>
          </a:xfrm>
        </p:spPr>
        <p:txBody>
          <a:bodyPr>
            <a:normAutofit fontScale="90000"/>
          </a:bodyPr>
          <a:lstStyle/>
          <a:p>
            <a:pPr algn="ctr"/>
            <a:r>
              <a:rPr lang="fr-CA" dirty="0" smtClean="0"/>
              <a:t>Magazine «</a:t>
            </a:r>
            <a:r>
              <a:rPr lang="fr-CA" dirty="0" err="1" smtClean="0"/>
              <a:t>Sword</a:t>
            </a:r>
            <a:r>
              <a:rPr lang="fr-CA" dirty="0" smtClean="0"/>
              <a:t> and the </a:t>
            </a:r>
            <a:r>
              <a:rPr lang="fr-CA" dirty="0" err="1" smtClean="0"/>
              <a:t>Trowel</a:t>
            </a:r>
            <a:r>
              <a:rPr lang="fr-CA" dirty="0" smtClean="0"/>
              <a:t>» (L’épée et la truelle), 1889</a:t>
            </a:r>
            <a:br>
              <a:rPr lang="fr-CA" dirty="0" smtClean="0"/>
            </a:br>
            <a:r>
              <a:rPr lang="fr-CA" sz="2500" dirty="0" smtClean="0"/>
              <a:t>C. H. Spurgeon sur la souveraineté extrême</a:t>
            </a:r>
            <a:endParaRPr lang="fr-CA" dirty="0"/>
          </a:p>
        </p:txBody>
      </p:sp>
      <p:sp>
        <p:nvSpPr>
          <p:cNvPr id="3" name="Content Placeholder 2"/>
          <p:cNvSpPr>
            <a:spLocks noGrp="1"/>
          </p:cNvSpPr>
          <p:nvPr>
            <p:ph idx="1"/>
          </p:nvPr>
        </p:nvSpPr>
        <p:spPr>
          <a:xfrm>
            <a:off x="457200" y="2276872"/>
            <a:ext cx="8229600" cy="4047728"/>
          </a:xfrm>
        </p:spPr>
        <p:txBody>
          <a:bodyPr/>
          <a:lstStyle/>
          <a:p>
            <a:pPr algn="ctr">
              <a:buNone/>
            </a:pPr>
            <a:r>
              <a:rPr lang="fr-CA" dirty="0" smtClean="0"/>
              <a:t>«Si je déclare que Dieu règne sur toutes choses, jusqu’au point où l’homme n’est pas libre d’être responsable, je me dirige vers l’</a:t>
            </a:r>
            <a:r>
              <a:rPr lang="fr-CA" dirty="0" err="1" smtClean="0"/>
              <a:t>antinomianisme</a:t>
            </a:r>
            <a:r>
              <a:rPr lang="fr-CA" dirty="0" smtClean="0"/>
              <a:t> ou le fatalisme...»</a:t>
            </a:r>
          </a:p>
          <a:p>
            <a:pPr algn="ctr">
              <a:buNone/>
            </a:pPr>
            <a:endParaRPr lang="fr-CA" dirty="0" smtClean="0"/>
          </a:p>
          <a:p>
            <a:pPr algn="ctr">
              <a:buNone/>
            </a:pPr>
            <a:r>
              <a:rPr lang="fr-CA" dirty="0" smtClean="0"/>
              <a:t>«La religion d’un homme qui prêche la souveraineté divine mais qui néglige la responsabilité humaine – Je crois que c’est une manière vicieuse, immorale et corrompue de présenter une doctrine et cela ne peut pas venir de Dieu.»</a:t>
            </a:r>
            <a:endParaRPr lang="fr-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1022</TotalTime>
  <Words>281</Words>
  <Application>Microsoft Office PowerPoint</Application>
  <PresentationFormat>On-screen Show (4:3)</PresentationFormat>
  <Paragraphs>96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Calvinisme, Souveraineté et «Origine du péché»</vt:lpstr>
      <vt:lpstr>Questions théologiques?</vt:lpstr>
      <vt:lpstr>Dieu est-il l’auteur du péché?</vt:lpstr>
      <vt:lpstr>Edwin Palmer Auteur et théologien calviniste</vt:lpstr>
      <vt:lpstr>R. C. Sproul, Jr</vt:lpstr>
      <vt:lpstr>John MacArthur Auteur et pasteur à la radio calviniste</vt:lpstr>
      <vt:lpstr>Débat sur la souveraineté de Dieu Norman Geisler et John Gerstner</vt:lpstr>
      <vt:lpstr>Magazine «Sword and the Trowel» (L’épée et la truelle), 1889 C. H. Spurgeon sur la souveraineté extrême</vt:lpstr>
      <vt:lpstr>Magazine «Sword and the Trowel» (L’épée et la truelle), 1889 C. H. Spurgeon sur la souveraineté extrême</vt:lpstr>
      <vt:lpstr>Romains 5:12</vt:lpstr>
      <vt:lpstr>1 Jean 2:16</vt:lpstr>
      <vt:lpstr>Jacques 1:13</vt:lpstr>
      <vt:lpstr>Quel est la vision réformée?</vt:lpstr>
      <vt:lpstr>Jean Calvin</vt:lpstr>
      <vt:lpstr>Romains 5:18 William MacDonald</vt:lpstr>
      <vt:lpstr>J. I. Packer</vt:lpstr>
      <vt:lpstr>Archibald A. Hodge</vt:lpstr>
      <vt:lpstr>W. E. Vine Auteur et théologien</vt:lpstr>
      <vt:lpstr>La mort de Christ était-elle insuffisante? Calviniste R. C. Sproul</vt:lpstr>
      <vt:lpstr>Il souffrit pour nos péchés à Gethsémané?</vt:lpstr>
      <vt:lpstr>Il souffrit pour nos péchés à Gethsémané?</vt:lpstr>
      <vt:lpstr>Matthew Henry</vt:lpstr>
      <vt:lpstr>1 Pierre 3:18</vt:lpstr>
      <vt:lpstr>Romains 5:8-10</vt:lpstr>
      <vt:lpstr>Colossiens 1:20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Calvinisme, Souveraineté et «Origine du péché»</dc:title>
  <dc:creator>Noemy</dc:creator>
  <cp:lastModifiedBy>Noemy</cp:lastModifiedBy>
  <cp:revision>35</cp:revision>
  <dcterms:created xsi:type="dcterms:W3CDTF">2013-02-20T13:35:33Z</dcterms:created>
  <dcterms:modified xsi:type="dcterms:W3CDTF">2013-02-21T14:50:44Z</dcterms:modified>
</cp:coreProperties>
</file>