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42F30D-D537-4667-83DC-313894022647}" type="datetimeFigureOut">
              <a:rPr lang="fr-CA" smtClean="0"/>
              <a:t>20-02-13</a:t>
            </a:fld>
            <a:endParaRPr lang="fr-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AF8335-3A9C-4BC6-A0A1-8FB2612EEB45}" type="slidenum">
              <a:rPr lang="fr-CA" smtClean="0"/>
              <a:t>‹#›</a:t>
            </a:fld>
            <a:endParaRPr lang="fr-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CA" baseline="0" dirty="0" smtClean="0"/>
          </a:p>
        </p:txBody>
      </p:sp>
      <p:sp>
        <p:nvSpPr>
          <p:cNvPr id="4" name="Slide Number Placeholder 3"/>
          <p:cNvSpPr>
            <a:spLocks noGrp="1"/>
          </p:cNvSpPr>
          <p:nvPr>
            <p:ph type="sldNum" sz="quarter" idx="10"/>
          </p:nvPr>
        </p:nvSpPr>
        <p:spPr/>
        <p:txBody>
          <a:bodyPr/>
          <a:lstStyle/>
          <a:p>
            <a:fld id="{8CAF8335-3A9C-4BC6-A0A1-8FB2612EEB45}" type="slidenum">
              <a:rPr lang="fr-CA" smtClean="0"/>
              <a:t>1</a:t>
            </a:fld>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3FDCE8E-81F0-4444-ACDE-80721DE0AC78}" type="datetimeFigureOut">
              <a:rPr lang="fr-CA" smtClean="0"/>
              <a:t>20-02-13</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9DAAC739-5F2E-4929-B88A-05D44932D57D}" type="slidenum">
              <a:rPr lang="fr-CA" smtClean="0"/>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FDCE8E-81F0-4444-ACDE-80721DE0AC78}" type="datetimeFigureOut">
              <a:rPr lang="fr-CA" smtClean="0"/>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FDCE8E-81F0-4444-ACDE-80721DE0AC78}" type="datetimeFigureOut">
              <a:rPr lang="fr-CA" smtClean="0"/>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FDCE8E-81F0-4444-ACDE-80721DE0AC78}" type="datetimeFigureOut">
              <a:rPr lang="fr-CA" smtClean="0"/>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FDCE8E-81F0-4444-ACDE-80721DE0AC78}" type="datetimeFigureOut">
              <a:rPr lang="fr-CA" smtClean="0"/>
              <a:t>20-02-13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9DAAC739-5F2E-4929-B88A-05D44932D57D}" type="slidenum">
              <a:rPr lang="fr-CA" smtClean="0"/>
              <a:t>‹#›</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FDCE8E-81F0-4444-ACDE-80721DE0AC78}" type="datetimeFigureOut">
              <a:rPr lang="fr-CA" smtClean="0"/>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FDCE8E-81F0-4444-ACDE-80721DE0AC78}" type="datetimeFigureOut">
              <a:rPr lang="fr-CA" smtClean="0"/>
              <a:t>20-02-13</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FDCE8E-81F0-4444-ACDE-80721DE0AC78}" type="datetimeFigureOut">
              <a:rPr lang="fr-CA" smtClean="0"/>
              <a:t>20-02-13</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DCE8E-81F0-4444-ACDE-80721DE0AC78}" type="datetimeFigureOut">
              <a:rPr lang="fr-CA" smtClean="0"/>
              <a:t>20-02-13</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FDCE8E-81F0-4444-ACDE-80721DE0AC78}" type="datetimeFigureOut">
              <a:rPr lang="fr-CA" smtClean="0"/>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9DAAC739-5F2E-4929-B88A-05D44932D57D}" type="slidenum">
              <a:rPr lang="fr-CA" smtClean="0"/>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FDCE8E-81F0-4444-ACDE-80721DE0AC78}" type="datetimeFigureOut">
              <a:rPr lang="fr-CA" smtClean="0"/>
              <a:t>20-02-13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9DAAC739-5F2E-4929-B88A-05D44932D57D}" type="slidenum">
              <a:rPr lang="fr-CA" smtClean="0"/>
              <a:t>‹#›</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FDCE8E-81F0-4444-ACDE-80721DE0AC78}" type="datetimeFigureOut">
              <a:rPr lang="fr-CA" smtClean="0"/>
              <a:t>20-02-13</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AAC739-5F2E-4929-B88A-05D44932D57D}" type="slidenum">
              <a:rPr lang="fr-CA" smtClean="0"/>
              <a:t>‹#›</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r-CA" dirty="0" smtClean="0"/>
              <a:t>Théologie de remplacement : </a:t>
            </a:r>
            <a:endParaRPr lang="fr-CA" dirty="0"/>
          </a:p>
        </p:txBody>
      </p:sp>
      <p:sp>
        <p:nvSpPr>
          <p:cNvPr id="3" name="Subtitle 2"/>
          <p:cNvSpPr>
            <a:spLocks noGrp="1"/>
          </p:cNvSpPr>
          <p:nvPr>
            <p:ph type="subTitle" idx="1"/>
          </p:nvPr>
        </p:nvSpPr>
        <p:spPr>
          <a:xfrm>
            <a:off x="533400" y="3573016"/>
            <a:ext cx="7854696" cy="1408120"/>
          </a:xfrm>
        </p:spPr>
        <p:txBody>
          <a:bodyPr>
            <a:normAutofit/>
          </a:bodyPr>
          <a:lstStyle/>
          <a:p>
            <a:pPr algn="ctr"/>
            <a:r>
              <a:rPr lang="fr-CA" sz="3500" dirty="0" smtClean="0"/>
              <a:t>Histoire, Doctrine, Dangers</a:t>
            </a:r>
            <a:endParaRPr lang="fr-CA" sz="3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Justin Martyr (80-160 </a:t>
            </a:r>
            <a:r>
              <a:rPr lang="fr-CA" dirty="0" err="1" smtClean="0"/>
              <a:t>ap</a:t>
            </a:r>
            <a:r>
              <a:rPr lang="fr-CA" dirty="0" smtClean="0"/>
              <a:t>. J.-C.)</a:t>
            </a:r>
            <a:br>
              <a:rPr lang="fr-CA" dirty="0" smtClean="0"/>
            </a:br>
            <a:r>
              <a:rPr lang="fr-CA" sz="2500" dirty="0" smtClean="0"/>
              <a:t>Dialogue avec </a:t>
            </a:r>
            <a:r>
              <a:rPr lang="fr-CA" sz="2500" dirty="0" err="1" smtClean="0"/>
              <a:t>Typho</a:t>
            </a:r>
            <a:endParaRPr lang="fr-CA" dirty="0"/>
          </a:p>
        </p:txBody>
      </p:sp>
      <p:sp>
        <p:nvSpPr>
          <p:cNvPr id="3" name="Content Placeholder 2"/>
          <p:cNvSpPr>
            <a:spLocks noGrp="1"/>
          </p:cNvSpPr>
          <p:nvPr>
            <p:ph idx="1"/>
          </p:nvPr>
        </p:nvSpPr>
        <p:spPr/>
        <p:txBody>
          <a:bodyPr/>
          <a:lstStyle/>
          <a:p>
            <a:endParaRPr lang="fr-CA" dirty="0" smtClean="0"/>
          </a:p>
          <a:p>
            <a:r>
              <a:rPr lang="fr-CA" dirty="0" smtClean="0"/>
              <a:t>La destruction de Jérusalem était le jugement de Dieu sur les Juifs qui rejetaient Dieu.</a:t>
            </a:r>
          </a:p>
          <a:p>
            <a:endParaRPr lang="fr-CA" dirty="0" smtClean="0"/>
          </a:p>
          <a:p>
            <a:r>
              <a:rPr lang="fr-CA" dirty="0" smtClean="0"/>
              <a:t>Il dit que les Juifs «souffrirent justement» et que les villes juives furent « brûlées avec du feu» à juste titre. </a:t>
            </a:r>
            <a:endParaRPr lang="fr-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Martin Luther (1483-1543)</a:t>
            </a:r>
            <a:br>
              <a:rPr lang="fr-CA" dirty="0" smtClean="0"/>
            </a:br>
            <a:r>
              <a:rPr lang="fr-CA" sz="2500" dirty="0" smtClean="0"/>
              <a:t>Dirigeant de la Réforme</a:t>
            </a:r>
            <a:endParaRPr lang="fr-CA" dirty="0"/>
          </a:p>
        </p:txBody>
      </p:sp>
      <p:sp>
        <p:nvSpPr>
          <p:cNvPr id="3" name="Content Placeholder 2"/>
          <p:cNvSpPr>
            <a:spLocks noGrp="1"/>
          </p:cNvSpPr>
          <p:nvPr>
            <p:ph idx="1"/>
          </p:nvPr>
        </p:nvSpPr>
        <p:spPr/>
        <p:txBody>
          <a:bodyPr/>
          <a:lstStyle/>
          <a:p>
            <a:pPr>
              <a:buNone/>
            </a:pPr>
            <a:endParaRPr lang="fr-CA" dirty="0" smtClean="0"/>
          </a:p>
          <a:p>
            <a:pPr>
              <a:buNone/>
            </a:pPr>
            <a:endParaRPr lang="fr-CA" dirty="0" smtClean="0"/>
          </a:p>
          <a:p>
            <a:pPr algn="just">
              <a:buNone/>
            </a:pPr>
            <a:r>
              <a:rPr lang="fr-CA" dirty="0" smtClean="0"/>
              <a:t>	Écoutez, Juifs, êtes-vous conscients que Jérusalem et votre souveraineté, ainsi que votre temple et votre prêtrise, ont été détruit il y a 1 460 ans... Cet œuvre de colère est la preuve que les Juifs, certainement rejetés par Dieu, ne sont plus Son peuple, et par le fait même Il n’est plus leur Dieu.</a:t>
            </a:r>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7544" y="2348880"/>
            <a:ext cx="7851648" cy="1828800"/>
          </a:xfrm>
        </p:spPr>
        <p:txBody>
          <a:bodyPr>
            <a:normAutofit fontScale="90000"/>
          </a:bodyPr>
          <a:lstStyle/>
          <a:p>
            <a:pPr algn="ctr"/>
            <a:r>
              <a:rPr lang="fr-CA" dirty="0" smtClean="0"/>
              <a:t>Théologie de remplacement et les textes bibliques importants</a:t>
            </a:r>
            <a:endParaRPr lang="fr-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Israël et la Bible</a:t>
            </a:r>
            <a:endParaRPr lang="fr-CA" dirty="0"/>
          </a:p>
        </p:txBody>
      </p:sp>
      <p:sp>
        <p:nvSpPr>
          <p:cNvPr id="3" name="Content Placeholder 2"/>
          <p:cNvSpPr>
            <a:spLocks noGrp="1"/>
          </p:cNvSpPr>
          <p:nvPr>
            <p:ph idx="1"/>
          </p:nvPr>
        </p:nvSpPr>
        <p:spPr/>
        <p:txBody>
          <a:bodyPr/>
          <a:lstStyle/>
          <a:p>
            <a:pPr marL="514350" indent="-514350">
              <a:buFont typeface="+mj-lt"/>
              <a:buAutoNum type="arabicPeriod"/>
            </a:pPr>
            <a:endParaRPr lang="fr-CA" dirty="0" smtClean="0"/>
          </a:p>
          <a:p>
            <a:pPr marL="514350" indent="-514350">
              <a:buFont typeface="+mj-lt"/>
              <a:buAutoNum type="arabicPeriod"/>
            </a:pPr>
            <a:r>
              <a:rPr lang="fr-CA" dirty="0" smtClean="0"/>
              <a:t>75% de la Bible parle d’Israël</a:t>
            </a:r>
            <a:endParaRPr lang="fr-CA" dirty="0" smtClean="0"/>
          </a:p>
          <a:p>
            <a:pPr marL="514350" indent="-514350">
              <a:buFont typeface="+mj-lt"/>
              <a:buAutoNum type="arabicPeriod"/>
            </a:pPr>
            <a:r>
              <a:rPr lang="fr-CA" dirty="0" smtClean="0"/>
              <a:t>Dieu est appelé: «Dieu d’Israël» 203 fois; «Dieu de Jacob» 28 fois; «Dieu d’Isaac» 13 fois; et «Dieu d’Abraham, d’Isaac et de Jacob» 261 fois.</a:t>
            </a:r>
            <a:endParaRPr lang="fr-CA" dirty="0" smtClean="0"/>
          </a:p>
          <a:p>
            <a:pPr marL="514350" indent="-514350">
              <a:buFont typeface="+mj-lt"/>
              <a:buAutoNum type="arabicPeriod"/>
            </a:pPr>
            <a:r>
              <a:rPr lang="fr-CA" dirty="0" smtClean="0"/>
              <a:t>Israël est appelée «mon héritage», «</a:t>
            </a:r>
            <a:r>
              <a:rPr lang="fr-CA" dirty="0" smtClean="0"/>
              <a:t>m</a:t>
            </a:r>
            <a:r>
              <a:rPr lang="fr-CA" dirty="0" smtClean="0"/>
              <a:t>on peuple», la «prunelle de mes yeux», «mon fils, et même mon premier-né», «mon élu» et «Israël, ma gloire». </a:t>
            </a:r>
            <a:endParaRPr lang="fr-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C. H. Spurgeon</a:t>
            </a:r>
            <a:br>
              <a:rPr lang="fr-CA" dirty="0" smtClean="0"/>
            </a:br>
            <a:r>
              <a:rPr lang="fr-CA" sz="2500" dirty="0" smtClean="0"/>
              <a:t>Prédicateur baptiste de renom </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«Je pense que nous n’attachons pas assez d’importance à la restauration des Juifs. On n’y pense pas assez. Mais certainement, s’il y a quelque chose de promis dans la Bible, c’est cela. J’imagine que vous ne pouvez pas lire la Bible sans clairement voir qu’il </a:t>
            </a:r>
            <a:r>
              <a:rPr lang="fr-CA" dirty="0" smtClean="0"/>
              <a:t>v</a:t>
            </a:r>
            <a:r>
              <a:rPr lang="fr-CA" dirty="0" smtClean="0"/>
              <a:t>a y avoir une réelle restauration des enfants d’Israël... Que ce jour heureux vienne bientôt!»</a:t>
            </a:r>
            <a:endParaRPr lang="fr-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Keith </a:t>
            </a:r>
            <a:r>
              <a:rPr lang="fr-CA" dirty="0" err="1" smtClean="0"/>
              <a:t>Mathison</a:t>
            </a:r>
            <a:endParaRPr lang="fr-CA" dirty="0"/>
          </a:p>
        </p:txBody>
      </p:sp>
      <p:sp>
        <p:nvSpPr>
          <p:cNvPr id="3" name="Content Placeholder 2"/>
          <p:cNvSpPr>
            <a:spLocks noGrp="1"/>
          </p:cNvSpPr>
          <p:nvPr>
            <p:ph idx="1"/>
          </p:nvPr>
        </p:nvSpPr>
        <p:spPr/>
        <p:txBody>
          <a:bodyPr>
            <a:normAutofit lnSpcReduction="10000"/>
          </a:bodyPr>
          <a:lstStyle/>
          <a:p>
            <a:pPr>
              <a:buNone/>
            </a:pPr>
            <a:endParaRPr lang="fr-CA" dirty="0" smtClean="0"/>
          </a:p>
          <a:p>
            <a:pPr algn="just">
              <a:buNone/>
            </a:pPr>
            <a:r>
              <a:rPr lang="fr-CA" dirty="0" smtClean="0"/>
              <a:t>	</a:t>
            </a:r>
            <a:r>
              <a:rPr lang="fr-CA" dirty="0" smtClean="0"/>
              <a:t>« Nous devons noter que si Israël est définie comme l’Israël naturel, national ou non croyant, alors évidement, Israël n’est pas l’église. Si, par contre, nous définissons «Israël» comme le vrai Israël ou comme les croyants de l’Ancien Testament, nous découvrons une différente relation. Il y a une relation organique, vivante, entre les croyants de l’Ancien Testament et ceux du Nouveau Testament. Ils sont un corps joint sous une tête, le Seigneur Jésus Christ.»</a:t>
            </a:r>
          </a:p>
          <a:p>
            <a:pPr algn="r">
              <a:buNone/>
            </a:pPr>
            <a:r>
              <a:rPr lang="fr-CA" sz="1600" dirty="0" smtClean="0"/>
              <a:t> </a:t>
            </a:r>
            <a:r>
              <a:rPr lang="fr-CA" sz="1600" dirty="0" smtClean="0"/>
              <a:t>Keith </a:t>
            </a:r>
            <a:r>
              <a:rPr lang="fr-CA" sz="1600" dirty="0" err="1" smtClean="0"/>
              <a:t>Mathison</a:t>
            </a:r>
            <a:r>
              <a:rPr lang="fr-CA" sz="1600" dirty="0" smtClean="0"/>
              <a:t>, «</a:t>
            </a:r>
            <a:r>
              <a:rPr lang="fr-CA" sz="1600" dirty="0" err="1" smtClean="0"/>
              <a:t>Dispensationalism</a:t>
            </a:r>
            <a:r>
              <a:rPr lang="fr-CA" sz="1600" dirty="0" smtClean="0"/>
              <a:t>: </a:t>
            </a:r>
            <a:r>
              <a:rPr lang="fr-CA" sz="1600" dirty="0" err="1" smtClean="0"/>
              <a:t>Wrongly</a:t>
            </a:r>
            <a:r>
              <a:rPr lang="fr-CA" sz="1600" dirty="0" smtClean="0"/>
              <a:t> </a:t>
            </a:r>
            <a:r>
              <a:rPr lang="fr-CA" sz="1600" dirty="0" err="1" smtClean="0"/>
              <a:t>Dividing</a:t>
            </a:r>
            <a:r>
              <a:rPr lang="fr-CA" sz="1600" dirty="0" smtClean="0"/>
              <a:t> the People of </a:t>
            </a:r>
            <a:r>
              <a:rPr lang="fr-CA" sz="1600" dirty="0" err="1" smtClean="0"/>
              <a:t>God</a:t>
            </a:r>
            <a:r>
              <a:rPr lang="fr-CA" sz="1600" dirty="0" smtClean="0"/>
              <a:t>», (Phillipsburg, NJ, P &amp; R </a:t>
            </a:r>
            <a:r>
              <a:rPr lang="fr-CA" sz="1600" dirty="0" err="1" smtClean="0"/>
              <a:t>Publishing</a:t>
            </a:r>
            <a:r>
              <a:rPr lang="fr-CA" sz="1600" dirty="0" smtClean="0"/>
              <a:t>, 1995), p. 38</a:t>
            </a:r>
            <a:endParaRPr lang="fr-CA"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Louis </a:t>
            </a:r>
            <a:r>
              <a:rPr lang="fr-CA" dirty="0" err="1" smtClean="0"/>
              <a:t>Berkhof</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sz="3000" dirty="0" smtClean="0"/>
              <a:t>	</a:t>
            </a:r>
            <a:r>
              <a:rPr lang="fr-CA" sz="3000" dirty="0" smtClean="0"/>
              <a:t>«L’église existait dans l’ancienne dispensation aussi bien que dans la nouvelle, et était essentiellement la même dans chacune.»</a:t>
            </a:r>
          </a:p>
          <a:p>
            <a:pPr algn="r">
              <a:buNone/>
            </a:pPr>
            <a:endParaRPr lang="fr-CA" sz="1800" dirty="0" smtClean="0"/>
          </a:p>
          <a:p>
            <a:pPr algn="r">
              <a:buNone/>
            </a:pPr>
            <a:r>
              <a:rPr lang="fr-CA" sz="1800" dirty="0" smtClean="0"/>
              <a:t>- Louis </a:t>
            </a:r>
            <a:r>
              <a:rPr lang="fr-CA" sz="1800" dirty="0" err="1" smtClean="0"/>
              <a:t>Berkhof</a:t>
            </a:r>
            <a:r>
              <a:rPr lang="fr-CA" sz="1800" dirty="0" smtClean="0"/>
              <a:t>, </a:t>
            </a:r>
            <a:r>
              <a:rPr lang="fr-CA" sz="1800" dirty="0" err="1" smtClean="0"/>
              <a:t>Systematic</a:t>
            </a:r>
            <a:r>
              <a:rPr lang="fr-CA" sz="1800" dirty="0" smtClean="0"/>
              <a:t> </a:t>
            </a:r>
            <a:r>
              <a:rPr lang="fr-CA" sz="1800" dirty="0" err="1" smtClean="0"/>
              <a:t>Theology</a:t>
            </a:r>
            <a:r>
              <a:rPr lang="fr-CA" sz="1800" dirty="0" smtClean="0"/>
              <a:t>, (Grand Rapids, MI: </a:t>
            </a:r>
            <a:r>
              <a:rPr lang="fr-CA" sz="1800" dirty="0" err="1" smtClean="0"/>
              <a:t>Eerdmans</a:t>
            </a:r>
            <a:r>
              <a:rPr lang="fr-CA" sz="1800" dirty="0" smtClean="0"/>
              <a:t>, 1941), p. 571</a:t>
            </a:r>
            <a:endParaRPr lang="fr-CA"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Comment les Écritures définissent-elles Israël ?</a:t>
            </a:r>
            <a:endParaRPr lang="fr-CA" dirty="0"/>
          </a:p>
        </p:txBody>
      </p:sp>
      <p:sp>
        <p:nvSpPr>
          <p:cNvPr id="3" name="Content Placeholder 2"/>
          <p:cNvSpPr>
            <a:spLocks noGrp="1"/>
          </p:cNvSpPr>
          <p:nvPr>
            <p:ph idx="1"/>
          </p:nvPr>
        </p:nvSpPr>
        <p:spPr/>
        <p:txBody>
          <a:bodyPr/>
          <a:lstStyle/>
          <a:p>
            <a:endParaRPr lang="fr-CA" dirty="0" smtClean="0"/>
          </a:p>
          <a:p>
            <a:pPr algn="just"/>
            <a:r>
              <a:rPr lang="fr-CA" dirty="0" smtClean="0"/>
              <a:t>«</a:t>
            </a:r>
            <a:r>
              <a:rPr lang="fr-CA" dirty="0" smtClean="0"/>
              <a:t>Et maintenant, frères, je sais que vous avez agi par ignorance, ainsi que vos chefs</a:t>
            </a:r>
            <a:r>
              <a:rPr lang="fr-CA" dirty="0" smtClean="0"/>
              <a:t>... </a:t>
            </a:r>
            <a:r>
              <a:rPr lang="fr-CA" u="sng" dirty="0" smtClean="0">
                <a:solidFill>
                  <a:srgbClr val="FF0000"/>
                </a:solidFill>
              </a:rPr>
              <a:t>Vous êtes</a:t>
            </a:r>
            <a:r>
              <a:rPr lang="fr-CA" dirty="0" smtClean="0"/>
              <a:t> les fils des prophètes et de l'alliance que Dieu a traitée avec nos pères, en disant à Abraham: Toutes les familles de la terre seront bénies en ta postérité</a:t>
            </a:r>
            <a:r>
              <a:rPr lang="fr-CA" dirty="0" smtClean="0"/>
              <a:t>.» </a:t>
            </a:r>
          </a:p>
          <a:p>
            <a:pPr algn="ctr">
              <a:buNone/>
            </a:pPr>
            <a:r>
              <a:rPr lang="fr-CA" dirty="0" smtClean="0"/>
              <a:t>(Actes 3:17, 25)</a:t>
            </a:r>
            <a:endParaRPr lang="fr-CA"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Est-ce que l’Israël non croyant est Israël ?</a:t>
            </a:r>
            <a:endParaRPr lang="fr-CA" dirty="0"/>
          </a:p>
        </p:txBody>
      </p:sp>
      <p:sp>
        <p:nvSpPr>
          <p:cNvPr id="3" name="Content Placeholder 2"/>
          <p:cNvSpPr>
            <a:spLocks noGrp="1"/>
          </p:cNvSpPr>
          <p:nvPr>
            <p:ph idx="1"/>
          </p:nvPr>
        </p:nvSpPr>
        <p:spPr/>
        <p:txBody>
          <a:bodyPr/>
          <a:lstStyle/>
          <a:p>
            <a:endParaRPr lang="fr-CA" dirty="0" smtClean="0"/>
          </a:p>
          <a:p>
            <a:pPr algn="just"/>
            <a:r>
              <a:rPr lang="fr-CA" dirty="0" smtClean="0"/>
              <a:t>«</a:t>
            </a:r>
            <a:r>
              <a:rPr lang="fr-CA" dirty="0" smtClean="0"/>
              <a:t>En ce qui concerne l'Évangile, ils sont ennemis à cause de vous; mais en ce qui concerne l'élection, ils sont aimés à cause de leurs pères. </a:t>
            </a:r>
            <a:r>
              <a:rPr lang="fr-CA" dirty="0" smtClean="0"/>
              <a:t>Car </a:t>
            </a:r>
            <a:r>
              <a:rPr lang="fr-CA" dirty="0" smtClean="0"/>
              <a:t>Dieu ne se repent </a:t>
            </a:r>
            <a:r>
              <a:rPr lang="fr-CA" dirty="0" smtClean="0"/>
              <a:t>pas </a:t>
            </a:r>
            <a:r>
              <a:rPr lang="fr-CA" dirty="0" smtClean="0"/>
              <a:t>de ses dons et de son appel</a:t>
            </a:r>
            <a:r>
              <a:rPr lang="fr-CA" dirty="0" smtClean="0"/>
              <a:t>.» </a:t>
            </a:r>
          </a:p>
          <a:p>
            <a:pPr algn="ctr">
              <a:buNone/>
            </a:pPr>
            <a:r>
              <a:rPr lang="fr-CA" dirty="0" smtClean="0"/>
              <a:t>(Romains 11:28-29)</a:t>
            </a:r>
            <a:endParaRPr lang="fr-C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Est-ce que la nation d’Israël est toujours Israël – maintenant ?</a:t>
            </a:r>
            <a:endParaRPr lang="fr-CA" dirty="0"/>
          </a:p>
        </p:txBody>
      </p:sp>
      <p:sp>
        <p:nvSpPr>
          <p:cNvPr id="3" name="Content Placeholder 2"/>
          <p:cNvSpPr>
            <a:spLocks noGrp="1"/>
          </p:cNvSpPr>
          <p:nvPr>
            <p:ph idx="1"/>
          </p:nvPr>
        </p:nvSpPr>
        <p:spPr>
          <a:xfrm>
            <a:off x="457200" y="2564904"/>
            <a:ext cx="8229600" cy="3759696"/>
          </a:xfrm>
        </p:spPr>
        <p:txBody>
          <a:bodyPr/>
          <a:lstStyle/>
          <a:p>
            <a:pPr algn="just"/>
            <a:endParaRPr lang="fr-CA" dirty="0" smtClean="0"/>
          </a:p>
          <a:p>
            <a:pPr algn="just"/>
            <a:r>
              <a:rPr lang="fr-CA" dirty="0" smtClean="0"/>
              <a:t>«Qui </a:t>
            </a:r>
            <a:r>
              <a:rPr lang="fr-CA" dirty="0" smtClean="0"/>
              <a:t>sont Israélites, à qui </a:t>
            </a:r>
            <a:r>
              <a:rPr lang="fr-CA" u="sng" dirty="0" smtClean="0"/>
              <a:t>appartiennent</a:t>
            </a:r>
            <a:r>
              <a:rPr lang="fr-CA" dirty="0" smtClean="0"/>
              <a:t> l'adoption, et la gloire, et les alliances, et la loi, et le culte, </a:t>
            </a:r>
            <a:r>
              <a:rPr lang="fr-CA" dirty="0" smtClean="0"/>
              <a:t>et </a:t>
            </a:r>
            <a:r>
              <a:rPr lang="fr-CA" dirty="0" smtClean="0"/>
              <a:t>les promesses, et les patriarches, et de qui est issu, selon la chair, le Christ, qui est au-dessus de toutes choses, Dieu béni éternellement. Amen</a:t>
            </a:r>
            <a:r>
              <a:rPr lang="fr-CA" dirty="0" smtClean="0"/>
              <a:t>!»</a:t>
            </a:r>
          </a:p>
          <a:p>
            <a:pPr algn="ctr">
              <a:buNone/>
            </a:pPr>
            <a:r>
              <a:rPr lang="fr-CA" dirty="0" smtClean="0"/>
              <a:t>(Romains 9:4-5)</a:t>
            </a:r>
            <a:endParaRPr lang="fr-CA" dirty="0"/>
          </a:p>
        </p:txBody>
      </p:sp>
      <p:sp>
        <p:nvSpPr>
          <p:cNvPr id="4" name="TextBox 3"/>
          <p:cNvSpPr txBox="1"/>
          <p:nvPr/>
        </p:nvSpPr>
        <p:spPr>
          <a:xfrm>
            <a:off x="611560" y="1916832"/>
            <a:ext cx="7776864" cy="477054"/>
          </a:xfrm>
          <a:prstGeom prst="rect">
            <a:avLst/>
          </a:prstGeom>
          <a:noFill/>
        </p:spPr>
        <p:txBody>
          <a:bodyPr wrap="square" rtlCol="0">
            <a:spAutoFit/>
          </a:bodyPr>
          <a:lstStyle/>
          <a:p>
            <a:pPr algn="ctr"/>
            <a:r>
              <a:rPr lang="fr-CA" sz="2500" dirty="0" smtClean="0">
                <a:solidFill>
                  <a:schemeClr val="accent2">
                    <a:lumMod val="60000"/>
                    <a:lumOff val="40000"/>
                  </a:schemeClr>
                </a:solidFill>
              </a:rPr>
              <a:t>Livre de Romains écrit en 60 après J.-C.</a:t>
            </a:r>
            <a:endParaRPr lang="fr-CA" sz="2500" dirty="0">
              <a:solidFill>
                <a:schemeClr val="accent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Qu’est-ce que la théologie de remplacement?</a:t>
            </a:r>
            <a:endParaRPr lang="fr-CA" dirty="0"/>
          </a:p>
        </p:txBody>
      </p:sp>
      <p:sp>
        <p:nvSpPr>
          <p:cNvPr id="3" name="Content Placeholder 2"/>
          <p:cNvSpPr>
            <a:spLocks noGrp="1"/>
          </p:cNvSpPr>
          <p:nvPr>
            <p:ph idx="1"/>
          </p:nvPr>
        </p:nvSpPr>
        <p:spPr/>
        <p:txBody>
          <a:bodyPr/>
          <a:lstStyle/>
          <a:p>
            <a:pPr algn="just">
              <a:buNone/>
            </a:pPr>
            <a:r>
              <a:rPr lang="fr-CA" dirty="0" smtClean="0"/>
              <a:t>	</a:t>
            </a:r>
          </a:p>
          <a:p>
            <a:pPr algn="just">
              <a:buNone/>
            </a:pPr>
            <a:r>
              <a:rPr lang="fr-CA" dirty="0" smtClean="0"/>
              <a:t>	</a:t>
            </a:r>
            <a:r>
              <a:rPr lang="fr-CA" sz="3500" dirty="0" smtClean="0"/>
              <a:t>La théologie de remplacement est la doctrine biblique que Dieu a rejeté Israël à cause de son incrédulité et que maintenant l’église reçoit les promesses et les bénédictions de l’Ancien Testament données à Israël.</a:t>
            </a:r>
            <a:endParaRPr lang="fr-CA" sz="3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Dieu a-t-il rejeté son peuple ?</a:t>
            </a:r>
            <a:endParaRPr lang="fr-CA" dirty="0"/>
          </a:p>
        </p:txBody>
      </p:sp>
      <p:sp>
        <p:nvSpPr>
          <p:cNvPr id="3" name="Content Placeholder 2"/>
          <p:cNvSpPr>
            <a:spLocks noGrp="1"/>
          </p:cNvSpPr>
          <p:nvPr>
            <p:ph idx="1"/>
          </p:nvPr>
        </p:nvSpPr>
        <p:spPr/>
        <p:txBody>
          <a:bodyPr>
            <a:normAutofit/>
          </a:bodyPr>
          <a:lstStyle/>
          <a:p>
            <a:endParaRPr lang="fr-CA" dirty="0" smtClean="0"/>
          </a:p>
          <a:p>
            <a:pPr algn="just"/>
            <a:r>
              <a:rPr lang="fr-CA" sz="4000" dirty="0" smtClean="0"/>
              <a:t>Je </a:t>
            </a:r>
            <a:r>
              <a:rPr lang="fr-CA" sz="4000" dirty="0" smtClean="0"/>
              <a:t>dis donc: Dieu a-t-il rejeté son peuple? Loin de là</a:t>
            </a:r>
            <a:r>
              <a:rPr lang="fr-CA" sz="4000" dirty="0" smtClean="0"/>
              <a:t>!...</a:t>
            </a:r>
            <a:r>
              <a:rPr lang="fr-CA" sz="4000" dirty="0" smtClean="0"/>
              <a:t> Dieu n'a point rejeté son peuple, qu'il a connu d'avance</a:t>
            </a:r>
            <a:r>
              <a:rPr lang="fr-CA" sz="4000" dirty="0" smtClean="0"/>
              <a:t>.</a:t>
            </a:r>
          </a:p>
          <a:p>
            <a:pPr algn="ctr">
              <a:buNone/>
            </a:pPr>
            <a:r>
              <a:rPr lang="fr-CA" sz="4000" dirty="0" smtClean="0"/>
              <a:t>(Romains 11:1-2)</a:t>
            </a:r>
            <a:endParaRPr lang="fr-CA" sz="4000" dirty="0" smtClean="0"/>
          </a:p>
          <a:p>
            <a:endParaRPr lang="fr-CA"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À qui Paul se réfère-t-il dans </a:t>
            </a:r>
            <a:br>
              <a:rPr lang="fr-CA" dirty="0" smtClean="0"/>
            </a:br>
            <a:r>
              <a:rPr lang="fr-CA" dirty="0" smtClean="0"/>
              <a:t>Romains 11:1-2 ?</a:t>
            </a:r>
            <a:endParaRPr lang="fr-CA" dirty="0"/>
          </a:p>
        </p:txBody>
      </p:sp>
      <p:sp>
        <p:nvSpPr>
          <p:cNvPr id="3" name="Content Placeholder 2"/>
          <p:cNvSpPr>
            <a:spLocks noGrp="1"/>
          </p:cNvSpPr>
          <p:nvPr>
            <p:ph idx="1"/>
          </p:nvPr>
        </p:nvSpPr>
        <p:spPr>
          <a:xfrm>
            <a:off x="457200" y="1935480"/>
            <a:ext cx="8229600" cy="4517856"/>
          </a:xfrm>
        </p:spPr>
        <p:txBody>
          <a:bodyPr>
            <a:normAutofit fontScale="92500" lnSpcReduction="20000"/>
          </a:bodyPr>
          <a:lstStyle/>
          <a:p>
            <a:pPr algn="just"/>
            <a:endParaRPr lang="fr-CA" dirty="0" smtClean="0"/>
          </a:p>
          <a:p>
            <a:pPr algn="just"/>
            <a:r>
              <a:rPr lang="fr-CA" dirty="0" smtClean="0"/>
              <a:t>L’ÉGLISE? Sans aucun doute, il ne parle pas de l’église.</a:t>
            </a:r>
          </a:p>
          <a:p>
            <a:pPr>
              <a:buNone/>
            </a:pPr>
            <a:endParaRPr lang="fr-CA" dirty="0" smtClean="0"/>
          </a:p>
          <a:p>
            <a:pPr algn="just"/>
            <a:r>
              <a:rPr lang="fr-CA" dirty="0" smtClean="0"/>
              <a:t>L’ISRAËL CROYANT? Pourquoi Paul aurait-il dit «</a:t>
            </a:r>
            <a:r>
              <a:rPr lang="fr-CA" sz="2800" dirty="0" smtClean="0"/>
              <a:t>Dieu a-t-il rejeté son </a:t>
            </a:r>
            <a:r>
              <a:rPr lang="fr-CA" sz="2800" dirty="0" smtClean="0"/>
              <a:t>peuple?</a:t>
            </a:r>
            <a:r>
              <a:rPr lang="fr-CA" dirty="0" smtClean="0"/>
              <a:t>» si ces Juifs dans Israël étaient des croyants?</a:t>
            </a:r>
          </a:p>
          <a:p>
            <a:pPr algn="just"/>
            <a:endParaRPr lang="fr-CA" dirty="0" smtClean="0"/>
          </a:p>
          <a:p>
            <a:pPr algn="just"/>
            <a:r>
              <a:rPr lang="fr-CA" dirty="0" smtClean="0"/>
              <a:t>L’ISRAËL NON CROYANT? Le seul point de vue raisonnable est que Paul parle d’Israël non croyant. </a:t>
            </a:r>
          </a:p>
          <a:p>
            <a:pPr algn="just"/>
            <a:endParaRPr lang="fr-CA" dirty="0" smtClean="0"/>
          </a:p>
          <a:p>
            <a:pPr algn="just"/>
            <a:r>
              <a:rPr lang="fr-CA" dirty="0" smtClean="0"/>
              <a:t>Ceci devient bien plus clair quand nous regardons à Romains 10:21 - «...Un </a:t>
            </a:r>
            <a:r>
              <a:rPr lang="fr-CA" dirty="0" smtClean="0"/>
              <a:t>peuple rebelle </a:t>
            </a:r>
            <a:r>
              <a:rPr lang="fr-CA" dirty="0" smtClean="0"/>
              <a:t>et </a:t>
            </a:r>
            <a:r>
              <a:rPr lang="fr-CA" dirty="0" smtClean="0"/>
              <a:t>contredisant</a:t>
            </a:r>
            <a:r>
              <a:rPr lang="fr-CA" dirty="0" smtClean="0"/>
              <a:t>.» Dieu parle de la nation d’Israël.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Romains 11:1-2</a:t>
            </a:r>
            <a:endParaRPr lang="fr-CA" dirty="0"/>
          </a:p>
        </p:txBody>
      </p:sp>
      <p:sp>
        <p:nvSpPr>
          <p:cNvPr id="3" name="Content Placeholder 2"/>
          <p:cNvSpPr>
            <a:spLocks noGrp="1"/>
          </p:cNvSpPr>
          <p:nvPr>
            <p:ph idx="1"/>
          </p:nvPr>
        </p:nvSpPr>
        <p:spPr/>
        <p:txBody>
          <a:bodyPr/>
          <a:lstStyle/>
          <a:p>
            <a:pPr marL="514350" indent="-514350">
              <a:buFont typeface="+mj-lt"/>
              <a:buAutoNum type="arabicPeriod"/>
            </a:pPr>
            <a:endParaRPr lang="fr-CA" dirty="0" smtClean="0"/>
          </a:p>
          <a:p>
            <a:pPr marL="514350" indent="-514350" algn="just">
              <a:buFont typeface="+mj-lt"/>
              <a:buAutoNum type="arabicPeriod"/>
            </a:pPr>
            <a:r>
              <a:rPr lang="fr-CA" dirty="0" smtClean="0"/>
              <a:t>Paul, s’utilisant comme exemple, affirme qu’il y a présentement beaucoup de Juifs qui sont sauvés, ce qui prouve que Dieu ne les a pas rejetés</a:t>
            </a:r>
          </a:p>
          <a:p>
            <a:pPr marL="514350" indent="-514350" algn="just">
              <a:buFont typeface="+mj-lt"/>
              <a:buAutoNum type="arabicPeriod"/>
            </a:pPr>
            <a:r>
              <a:rPr lang="fr-CA" dirty="0" smtClean="0"/>
              <a:t>Il y aura un salut futur de milliers de Juifs : «Que </a:t>
            </a:r>
            <a:r>
              <a:rPr lang="fr-CA" dirty="0" smtClean="0"/>
              <a:t>sera leur réintégration, sinon une vie d'entre les morts</a:t>
            </a:r>
            <a:r>
              <a:rPr lang="fr-CA" dirty="0" smtClean="0"/>
              <a:t>?» (11:15). Paul peut peut-être penser à Ézéchiel 37 et la </a:t>
            </a:r>
            <a:r>
              <a:rPr lang="fr-CA" i="1" dirty="0" smtClean="0"/>
              <a:t>Vallée remplie d’ossements.</a:t>
            </a:r>
            <a:endParaRPr lang="fr-CA" dirty="0" smtClean="0"/>
          </a:p>
          <a:p>
            <a:pPr marL="514350" indent="-514350" algn="just">
              <a:buFont typeface="+mj-lt"/>
              <a:buAutoNum type="arabicPeriod"/>
            </a:pPr>
            <a:r>
              <a:rPr lang="fr-CA" dirty="0" smtClean="0"/>
              <a:t>Il y aura un salut final et «</a:t>
            </a:r>
            <a:r>
              <a:rPr lang="fr-CA" dirty="0" smtClean="0"/>
              <a:t>tout Israël sera sauvé</a:t>
            </a:r>
            <a:r>
              <a:rPr lang="fr-CA" dirty="0" smtClean="0"/>
              <a:t>» (</a:t>
            </a:r>
            <a:r>
              <a:rPr lang="fr-CA" dirty="0" err="1" smtClean="0"/>
              <a:t>vv</a:t>
            </a:r>
            <a:r>
              <a:rPr lang="fr-CA" dirty="0" smtClean="0"/>
              <a:t>. 26-27). Dieu a-t-il rejeté son peuple ?</a:t>
            </a:r>
            <a:endParaRPr lang="fr-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err="1" smtClean="0"/>
              <a:t>Alva</a:t>
            </a:r>
            <a:r>
              <a:rPr lang="fr-CA" dirty="0" smtClean="0"/>
              <a:t> </a:t>
            </a:r>
            <a:r>
              <a:rPr lang="fr-CA" dirty="0" err="1" smtClean="0"/>
              <a:t>McClain</a:t>
            </a:r>
            <a:endParaRPr lang="fr-CA" dirty="0"/>
          </a:p>
        </p:txBody>
      </p:sp>
      <p:sp>
        <p:nvSpPr>
          <p:cNvPr id="3" name="Content Placeholder 2"/>
          <p:cNvSpPr>
            <a:spLocks noGrp="1"/>
          </p:cNvSpPr>
          <p:nvPr>
            <p:ph idx="1"/>
          </p:nvPr>
        </p:nvSpPr>
        <p:spPr/>
        <p:txBody>
          <a:bodyPr/>
          <a:lstStyle/>
          <a:p>
            <a:pPr algn="just">
              <a:buNone/>
            </a:pPr>
            <a:endParaRPr lang="fr-CA" dirty="0" smtClean="0"/>
          </a:p>
          <a:p>
            <a:pPr algn="just">
              <a:buNone/>
            </a:pPr>
            <a:r>
              <a:rPr lang="fr-CA" dirty="0" smtClean="0"/>
              <a:t>	«Il y a une école de pensée dans la chrétienté qui dit que dans l’église, Dieu a accomplit tout ce qu’il y a dans l’Ancien Testament et qu’il n’y a aucun futur pour les Juifs comme nation. La vraie vision est que Dieu a mis à part Israël pour un temps, et quand un prochain temps, Dieu va compléter à la lettre chaque promesse qu’il a fait à Israël comme nation.»</a:t>
            </a:r>
            <a:endParaRPr lang="fr-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«Tout </a:t>
            </a:r>
            <a:r>
              <a:rPr lang="fr-CA" dirty="0" smtClean="0"/>
              <a:t>Israël sera </a:t>
            </a:r>
            <a:r>
              <a:rPr lang="fr-CA" dirty="0" smtClean="0"/>
              <a:t>sauvé...»</a:t>
            </a:r>
            <a:br>
              <a:rPr lang="fr-CA" dirty="0" smtClean="0"/>
            </a:br>
            <a:r>
              <a:rPr lang="fr-CA" sz="2500" dirty="0" smtClean="0"/>
              <a:t>Romains 11:26-27</a:t>
            </a:r>
            <a:endParaRPr lang="fr-CA" dirty="0"/>
          </a:p>
        </p:txBody>
      </p:sp>
      <p:sp>
        <p:nvSpPr>
          <p:cNvPr id="3" name="Content Placeholder 2"/>
          <p:cNvSpPr>
            <a:spLocks noGrp="1"/>
          </p:cNvSpPr>
          <p:nvPr>
            <p:ph idx="1"/>
          </p:nvPr>
        </p:nvSpPr>
        <p:spPr/>
        <p:txBody>
          <a:bodyPr/>
          <a:lstStyle/>
          <a:p>
            <a:pPr>
              <a:buNone/>
            </a:pPr>
            <a:endParaRPr lang="fr-CA" dirty="0" smtClean="0"/>
          </a:p>
          <a:p>
            <a:pPr algn="just"/>
            <a:r>
              <a:rPr lang="fr-CA" sz="3500" dirty="0" smtClean="0"/>
              <a:t>«</a:t>
            </a:r>
            <a:r>
              <a:rPr lang="fr-CA" sz="3500" dirty="0" smtClean="0"/>
              <a:t>Et ainsi tout Israël sera sauvé, selon qu'il est écrit: Le libérateur viendra de Sion, Et il détournera de Jacob les impiétés; </a:t>
            </a:r>
            <a:r>
              <a:rPr lang="fr-CA" sz="3500" dirty="0" smtClean="0"/>
              <a:t>Et </a:t>
            </a:r>
            <a:r>
              <a:rPr lang="fr-CA" sz="3500" dirty="0" smtClean="0"/>
              <a:t>ce sera mon alliance avec eux, Lorsque j'ôterai leurs péchés</a:t>
            </a:r>
            <a:r>
              <a:rPr lang="fr-CA" sz="3500" dirty="0" smtClean="0"/>
              <a:t>.»</a:t>
            </a:r>
            <a:endParaRPr lang="fr-CA" sz="35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Warren </a:t>
            </a:r>
            <a:r>
              <a:rPr lang="fr-CA" dirty="0" err="1" smtClean="0"/>
              <a:t>Wiersbe</a:t>
            </a:r>
            <a:r>
              <a:rPr lang="fr-CA" dirty="0" smtClean="0"/>
              <a:t/>
            </a:r>
            <a:br>
              <a:rPr lang="fr-CA" dirty="0" smtClean="0"/>
            </a:br>
            <a:r>
              <a:rPr lang="fr-CA" sz="2500" dirty="0" smtClean="0"/>
              <a:t>«Tout Israël sera sauvé...»</a:t>
            </a:r>
            <a:endParaRPr lang="fr-CA" dirty="0"/>
          </a:p>
        </p:txBody>
      </p:sp>
      <p:sp>
        <p:nvSpPr>
          <p:cNvPr id="3" name="Content Placeholder 2"/>
          <p:cNvSpPr>
            <a:spLocks noGrp="1"/>
          </p:cNvSpPr>
          <p:nvPr>
            <p:ph idx="1"/>
          </p:nvPr>
        </p:nvSpPr>
        <p:spPr/>
        <p:txBody>
          <a:bodyPr>
            <a:normAutofit lnSpcReduction="10000"/>
          </a:bodyPr>
          <a:lstStyle/>
          <a:p>
            <a:endParaRPr lang="fr-CA" dirty="0" smtClean="0"/>
          </a:p>
          <a:p>
            <a:pPr algn="just">
              <a:buNone/>
            </a:pPr>
            <a:r>
              <a:rPr lang="fr-CA" dirty="0" smtClean="0"/>
              <a:t>	</a:t>
            </a:r>
            <a:r>
              <a:rPr lang="fr-CA" dirty="0" smtClean="0"/>
              <a:t>«Il y a ceux qui interprètent ceci comme signifiant le salut d’individus à travers l’évangile, mais c’est ma conviction que le prophète avait la conversion de la nation en tête. «Tout Israël sera sauvé» ne veut pas dire que chaque Juif qui a déjà vécu se convertira, mais que les Juifs vivants quand le Rédempteur reviendra le verront, le recevront, et seront sauvés... Il y a trop de détails dans ces prophéties de l’</a:t>
            </a:r>
            <a:r>
              <a:rPr lang="fr-CA" dirty="0" err="1" smtClean="0"/>
              <a:t>Ancient</a:t>
            </a:r>
            <a:r>
              <a:rPr lang="fr-CA" dirty="0" smtClean="0"/>
              <a:t> Testament d’une restauration de la nation pour nous de les spiritualiser et les appliquer à l’Église.»</a:t>
            </a:r>
            <a:endParaRPr lang="fr-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L’Israël national et spirituel unis</a:t>
            </a:r>
            <a:br>
              <a:rPr lang="fr-CA" dirty="0" smtClean="0"/>
            </a:br>
            <a:r>
              <a:rPr lang="fr-CA" sz="2400" dirty="0" smtClean="0"/>
              <a:t>Erich </a:t>
            </a:r>
            <a:r>
              <a:rPr lang="fr-CA" sz="2400" dirty="0" err="1" smtClean="0"/>
              <a:t>Sauer</a:t>
            </a:r>
            <a:r>
              <a:rPr lang="fr-CA" sz="2400" dirty="0" smtClean="0"/>
              <a:t> (1898-1952), ancien président de l’école biblique </a:t>
            </a:r>
            <a:r>
              <a:rPr lang="fr-CA" sz="2400" dirty="0" err="1" smtClean="0"/>
              <a:t>Wideniest</a:t>
            </a:r>
            <a:endParaRPr lang="fr-CA" sz="2400" dirty="0"/>
          </a:p>
        </p:txBody>
      </p:sp>
      <p:sp>
        <p:nvSpPr>
          <p:cNvPr id="3" name="Content Placeholder 2"/>
          <p:cNvSpPr>
            <a:spLocks noGrp="1"/>
          </p:cNvSpPr>
          <p:nvPr>
            <p:ph idx="1"/>
          </p:nvPr>
        </p:nvSpPr>
        <p:spPr/>
        <p:txBody>
          <a:bodyPr>
            <a:normAutofit fontScale="92500"/>
          </a:bodyPr>
          <a:lstStyle/>
          <a:p>
            <a:pPr>
              <a:buNone/>
            </a:pPr>
            <a:endParaRPr lang="fr-CA" dirty="0" smtClean="0"/>
          </a:p>
          <a:p>
            <a:pPr algn="just">
              <a:buNone/>
            </a:pPr>
            <a:r>
              <a:rPr lang="fr-CA" dirty="0" smtClean="0"/>
              <a:t>	</a:t>
            </a:r>
            <a:r>
              <a:rPr lang="fr-CA" dirty="0" smtClean="0"/>
              <a:t>«À travers la conversion des Juifs à l’apparition du Messie, la foi du petit restant s’étend au corps entier. L’Israël littéral est donc devenu l’Israël spirituel. Les descendants d’Abraham selon la chair sont par la conversion et la régénération devenus les vrais fils du patriarche et ainsi, en même temps, Israël selon l’Esprit (Galates 3:9). Désormais, le national est identique aux spirituel. Le restant est devenu le peuple entier, le peuple national sauvé est en même temps descendant littéral d’Abraham et aussi sa postérité spirituelle.»</a:t>
            </a:r>
            <a:endParaRPr lang="fr-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2492896"/>
            <a:ext cx="7851648" cy="1828800"/>
          </a:xfrm>
        </p:spPr>
        <p:txBody>
          <a:bodyPr>
            <a:normAutofit fontScale="90000"/>
          </a:bodyPr>
          <a:lstStyle/>
          <a:p>
            <a:pPr algn="ctr"/>
            <a:r>
              <a:rPr lang="fr-CA" dirty="0" smtClean="0"/>
              <a:t>Théologie de remplacement et antisémitisme</a:t>
            </a:r>
            <a:endParaRPr lang="fr-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Antisémitisme et théologie de remplacement</a:t>
            </a:r>
            <a:br>
              <a:rPr lang="fr-CA" dirty="0" smtClean="0"/>
            </a:br>
            <a:r>
              <a:rPr lang="fr-CA" sz="2800" dirty="0" err="1" smtClean="0"/>
              <a:t>Ori</a:t>
            </a:r>
            <a:r>
              <a:rPr lang="fr-CA" sz="2800" dirty="0" smtClean="0"/>
              <a:t> </a:t>
            </a:r>
            <a:r>
              <a:rPr lang="fr-CA" sz="2800" dirty="0" err="1" smtClean="0"/>
              <a:t>gen</a:t>
            </a:r>
            <a:r>
              <a:rPr lang="fr-CA" sz="2800" dirty="0" smtClean="0"/>
              <a:t> (185-254 après J.-C.)</a:t>
            </a:r>
            <a:endParaRPr lang="fr-CA" sz="2800"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«Car quelle nation est exilée de sa propre métropole et de la place sacrée d’adoration de leur pères, exceptés les Juifs? Et ils ont souffert ces calamités parce qu’ils étaient une nation des plus malfaisantes qui, même </a:t>
            </a:r>
            <a:r>
              <a:rPr lang="fr-CA" smtClean="0"/>
              <a:t>si elle est coupable </a:t>
            </a:r>
            <a:r>
              <a:rPr lang="fr-CA" dirty="0" smtClean="0"/>
              <a:t>de plusieurs autres péchés</a:t>
            </a:r>
            <a:r>
              <a:rPr lang="fr-CA" smtClean="0"/>
              <a:t>, n’a été puni </a:t>
            </a:r>
            <a:r>
              <a:rPr lang="fr-CA" dirty="0" smtClean="0"/>
              <a:t>sévèrement pour aucun, comme ceux qui ont été commis contre notre Jésus.</a:t>
            </a:r>
            <a:endParaRPr lang="fr-C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Jean Chrysostome </a:t>
            </a:r>
            <a:r>
              <a:rPr lang="fr-CA" sz="4400" dirty="0" smtClean="0"/>
              <a:t>(345-407 </a:t>
            </a:r>
            <a:r>
              <a:rPr lang="fr-CA" sz="4400" dirty="0" err="1" smtClean="0"/>
              <a:t>ap</a:t>
            </a:r>
            <a:r>
              <a:rPr lang="fr-CA" sz="4400" dirty="0" smtClean="0"/>
              <a:t>. J.-C.)</a:t>
            </a:r>
            <a:br>
              <a:rPr lang="fr-CA" sz="4400" dirty="0" smtClean="0"/>
            </a:br>
            <a:r>
              <a:rPr lang="fr-CA" sz="2500" dirty="0" smtClean="0"/>
              <a:t>Dirigeant de l’église primitive</a:t>
            </a:r>
            <a:endParaRPr lang="fr-CA" sz="4400" dirty="0"/>
          </a:p>
        </p:txBody>
      </p:sp>
      <p:sp>
        <p:nvSpPr>
          <p:cNvPr id="3" name="Content Placeholder 2"/>
          <p:cNvSpPr>
            <a:spLocks noGrp="1"/>
          </p:cNvSpPr>
          <p:nvPr>
            <p:ph idx="1"/>
          </p:nvPr>
        </p:nvSpPr>
        <p:spPr/>
        <p:txBody>
          <a:bodyPr>
            <a:normAutofit lnSpcReduction="10000"/>
          </a:bodyPr>
          <a:lstStyle/>
          <a:p>
            <a:endParaRPr lang="fr-CA" dirty="0" smtClean="0"/>
          </a:p>
          <a:p>
            <a:pPr algn="just">
              <a:buNone/>
            </a:pPr>
            <a:r>
              <a:rPr lang="fr-CA" dirty="0" smtClean="0"/>
              <a:t>	</a:t>
            </a:r>
            <a:r>
              <a:rPr lang="fr-CA" dirty="0" smtClean="0"/>
              <a:t>«Les Juifs sont les plus inutiles de tous les hommes. Ils sont vicieux, avides et rapaces. Ils sont les meurtriers perfides de Christ. Ils adorent le diable; leur religion est une maladie. Les Juifs sont les assassins odieux de Christ, et pour avoir tué Dieu, il n’y a pas d’expiation possible, pas d’indulgence ni de pardon. Les chrétiens ne peuvent jamais cesser d’exercer leur vengeance et les Juifs doivent vivre en servitude pour toujours. Dieu a toujours haï les Juifs. Il incombe à tous les chrétiens (leur devoir) d’haïr les Juifs.»</a:t>
            </a:r>
            <a:endParaRPr lang="fr-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Renald </a:t>
            </a:r>
            <a:r>
              <a:rPr lang="fr-CA" dirty="0" err="1" smtClean="0"/>
              <a:t>Showers</a:t>
            </a:r>
            <a:r>
              <a:rPr lang="fr-CA" dirty="0" smtClean="0"/>
              <a:t/>
            </a:r>
            <a:br>
              <a:rPr lang="fr-CA" dirty="0" smtClean="0"/>
            </a:br>
            <a:r>
              <a:rPr lang="fr-CA" sz="2500" dirty="0" smtClean="0"/>
              <a:t>Auteur pour «</a:t>
            </a:r>
            <a:r>
              <a:rPr lang="fr-CA" sz="2500" dirty="0" err="1" smtClean="0"/>
              <a:t>Friends</a:t>
            </a:r>
            <a:r>
              <a:rPr lang="fr-CA" sz="2500" dirty="0" smtClean="0"/>
              <a:t> of </a:t>
            </a:r>
            <a:r>
              <a:rPr lang="fr-CA" sz="2500" dirty="0" err="1" smtClean="0"/>
              <a:t>Israel</a:t>
            </a:r>
            <a:r>
              <a:rPr lang="fr-CA" sz="2500" dirty="0" smtClean="0"/>
              <a:t>» et enseignant biblique</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dirty="0" smtClean="0"/>
              <a:t>La théologie de remplacement est une vision du monde théologique qui prétend que Dieu en a pour toujours fini avec Israël comme nation. Donc, les promesses de Dieu dans l’alliance avec Abraham de donner aux descendants physique d’Abraham, d’Isaac et de Jacob la terre de Canaan comme héritage éternel n’est plus en effet pour la nation d’Israël. </a:t>
            </a:r>
            <a:endParaRPr lang="fr-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Dean William Inge </a:t>
            </a:r>
            <a:r>
              <a:rPr lang="fr-CA" sz="3500" dirty="0" smtClean="0"/>
              <a:t>(1860-1954)</a:t>
            </a:r>
            <a:br>
              <a:rPr lang="fr-CA" sz="3500" dirty="0" smtClean="0"/>
            </a:br>
            <a:r>
              <a:rPr lang="fr-CA" sz="2500" dirty="0" smtClean="0"/>
              <a:t>Doyen de théologie à l’Université Cambridge</a:t>
            </a:r>
            <a:endParaRPr lang="fr-CA" sz="3500" dirty="0"/>
          </a:p>
        </p:txBody>
      </p:sp>
      <p:sp>
        <p:nvSpPr>
          <p:cNvPr id="3" name="Content Placeholder 2"/>
          <p:cNvSpPr>
            <a:spLocks noGrp="1"/>
          </p:cNvSpPr>
          <p:nvPr>
            <p:ph idx="1"/>
          </p:nvPr>
        </p:nvSpPr>
        <p:spPr/>
        <p:txBody>
          <a:bodyPr/>
          <a:lstStyle/>
          <a:p>
            <a:endParaRPr lang="fr-CA" dirty="0" smtClean="0"/>
          </a:p>
          <a:p>
            <a:endParaRPr lang="fr-CA" dirty="0" smtClean="0"/>
          </a:p>
          <a:p>
            <a:pPr algn="just">
              <a:buNone/>
            </a:pPr>
            <a:r>
              <a:rPr lang="fr-CA" sz="3000" dirty="0" smtClean="0"/>
              <a:t>	Le pire génie diabolique (antisémitique) de l’Allemagne n’est pas Hitler, ni Bismarck, ni Frédéric le Grand, mais Martin Luther.»</a:t>
            </a:r>
            <a:endParaRPr lang="fr-CA" sz="3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Martin Luther</a:t>
            </a:r>
            <a:br>
              <a:rPr lang="fr-CA" dirty="0" smtClean="0"/>
            </a:br>
            <a:r>
              <a:rPr lang="fr-CA" sz="2500" dirty="0" smtClean="0"/>
              <a:t>«Concernant les Juifs et leurs vies»</a:t>
            </a:r>
            <a:endParaRPr lang="fr-CA" dirty="0"/>
          </a:p>
        </p:txBody>
      </p:sp>
      <p:sp>
        <p:nvSpPr>
          <p:cNvPr id="3" name="Content Placeholder 2"/>
          <p:cNvSpPr>
            <a:spLocks noGrp="1"/>
          </p:cNvSpPr>
          <p:nvPr>
            <p:ph idx="1"/>
          </p:nvPr>
        </p:nvSpPr>
        <p:spPr>
          <a:xfrm>
            <a:off x="457200" y="1935480"/>
            <a:ext cx="8229600" cy="4589864"/>
          </a:xfrm>
        </p:spPr>
        <p:txBody>
          <a:bodyPr>
            <a:normAutofit fontScale="70000" lnSpcReduction="20000"/>
          </a:bodyPr>
          <a:lstStyle/>
          <a:p>
            <a:pPr algn="just">
              <a:buNone/>
            </a:pPr>
            <a:r>
              <a:rPr lang="fr-CA" sz="2800" dirty="0" smtClean="0"/>
              <a:t>	</a:t>
            </a:r>
            <a:endParaRPr lang="fr-CA" sz="2800" dirty="0" smtClean="0"/>
          </a:p>
          <a:p>
            <a:pPr algn="just">
              <a:buNone/>
            </a:pPr>
            <a:r>
              <a:rPr lang="fr-CA" sz="2800" dirty="0" smtClean="0"/>
              <a:t>	</a:t>
            </a:r>
            <a:r>
              <a:rPr lang="fr-CA" sz="2800" dirty="0" smtClean="0"/>
              <a:t>«</a:t>
            </a:r>
            <a:r>
              <a:rPr lang="fr-CA" sz="2800" dirty="0" smtClean="0"/>
              <a:t>Laisser-moi vous donner </a:t>
            </a:r>
            <a:r>
              <a:rPr lang="fr-CA" sz="2800" dirty="0" smtClean="0"/>
              <a:t>mon conseil sincère. </a:t>
            </a:r>
            <a:r>
              <a:rPr lang="fr-CA" sz="2800" dirty="0" smtClean="0"/>
              <a:t>Premièrement, leurs synagogues ou églises devraient être </a:t>
            </a:r>
            <a:r>
              <a:rPr lang="fr-CA" sz="2800" dirty="0" smtClean="0"/>
              <a:t>mises </a:t>
            </a:r>
            <a:r>
              <a:rPr lang="fr-CA" sz="2800" dirty="0" smtClean="0"/>
              <a:t>à feu et tout ce qui ne brûle pas devrait être couvert ou répandu avec de la terre afin que plus personne ne puisse en voir une cendre ou une pierre. Cela doit être fait pour l’honneur de Dieu et de la chrétienté afin que Dieu puisse voir que nous sommes des chrétiens</a:t>
            </a:r>
            <a:r>
              <a:rPr lang="fr-CA" sz="2800" dirty="0" smtClean="0"/>
              <a:t>… Deuxièmement</a:t>
            </a:r>
            <a:r>
              <a:rPr lang="fr-CA" sz="2800" dirty="0" smtClean="0"/>
              <a:t>, leurs maisons devraient être brisées et détruites. Troisièmement, ils devraient être dépourvus de leurs livres de prières et de la Talmud dans laquelle il y a tant </a:t>
            </a:r>
            <a:r>
              <a:rPr lang="fr-CA" sz="2800" dirty="0" smtClean="0"/>
              <a:t>d’idolâtrie, </a:t>
            </a:r>
            <a:r>
              <a:rPr lang="fr-CA" sz="2800" dirty="0" smtClean="0"/>
              <a:t>de mensonges, de jurons et </a:t>
            </a:r>
            <a:r>
              <a:rPr lang="fr-CA" sz="2800" dirty="0" smtClean="0"/>
              <a:t>de </a:t>
            </a:r>
            <a:r>
              <a:rPr lang="fr-CA" sz="2800" dirty="0" smtClean="0"/>
              <a:t>blasphèmes </a:t>
            </a:r>
            <a:r>
              <a:rPr lang="fr-CA" sz="2800" dirty="0" smtClean="0"/>
              <a:t>qui y </a:t>
            </a:r>
            <a:r>
              <a:rPr lang="fr-CA" sz="2800" dirty="0" smtClean="0"/>
              <a:t>sont </a:t>
            </a:r>
            <a:r>
              <a:rPr lang="fr-CA" sz="2800" dirty="0" smtClean="0"/>
              <a:t>enseigné. </a:t>
            </a:r>
            <a:r>
              <a:rPr lang="fr-CA" sz="2800" dirty="0" smtClean="0"/>
              <a:t>Quatrièmement, leurs rabbins devraient </a:t>
            </a:r>
            <a:r>
              <a:rPr lang="fr-CA" sz="2800" dirty="0" smtClean="0"/>
              <a:t>se voir interdire d’enseigner </a:t>
            </a:r>
            <a:r>
              <a:rPr lang="fr-CA" sz="2800" dirty="0" smtClean="0"/>
              <a:t>sous peine de mort… Cinquièmement, les passeports et privilèges de voyage devraient être absolument interdits aux Juifs. </a:t>
            </a:r>
            <a:r>
              <a:rPr lang="fr-CA" sz="2800" dirty="0" smtClean="0"/>
              <a:t>Laissez-les </a:t>
            </a:r>
            <a:r>
              <a:rPr lang="fr-CA" sz="2800" dirty="0" smtClean="0"/>
              <a:t>rester à la maison. Sixièmement, ils devraient être arrêtés pour usure. Pour cette raison, tel qu’il fût dit auparavant, tout ce qu’ils possèdent nous fût volé et dérobé par leur usure</a:t>
            </a:r>
            <a:r>
              <a:rPr lang="fr-CA" sz="2800" dirty="0" smtClean="0"/>
              <a:t>…</a:t>
            </a:r>
            <a:endParaRPr lang="fr-CA" sz="2800" dirty="0" smtClean="0"/>
          </a:p>
          <a:p>
            <a:pPr>
              <a:buNone/>
            </a:pPr>
            <a:endParaRPr lang="fr-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2492896"/>
            <a:ext cx="7851648" cy="1828800"/>
          </a:xfrm>
        </p:spPr>
        <p:txBody>
          <a:bodyPr>
            <a:normAutofit fontScale="90000"/>
          </a:bodyPr>
          <a:lstStyle/>
          <a:p>
            <a:pPr algn="ctr"/>
            <a:r>
              <a:rPr lang="fr-CA" dirty="0" smtClean="0"/>
              <a:t>T</a:t>
            </a:r>
            <a:r>
              <a:rPr lang="fr-CA" dirty="0" smtClean="0"/>
              <a:t>héologie de remplacement et la terre d’Israël</a:t>
            </a:r>
            <a:endParaRPr lang="fr-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Joël 3:1-2</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dirty="0" smtClean="0"/>
              <a:t>Car voici, en ces jours, en ce temps-là, </a:t>
            </a:r>
            <a:r>
              <a:rPr lang="fr-CA" dirty="0" smtClean="0"/>
              <a:t>quand </a:t>
            </a:r>
            <a:r>
              <a:rPr lang="fr-CA" dirty="0" smtClean="0"/>
              <a:t>je ramènerai les captifs de Juda et de Jérusalem, j</a:t>
            </a:r>
            <a:r>
              <a:rPr lang="fr-CA" dirty="0" smtClean="0"/>
              <a:t>e </a:t>
            </a:r>
            <a:r>
              <a:rPr lang="fr-CA" dirty="0" smtClean="0"/>
              <a:t>rassemblerai toutes les nations, </a:t>
            </a:r>
            <a:r>
              <a:rPr lang="fr-CA" dirty="0" smtClean="0"/>
              <a:t>et </a:t>
            </a:r>
            <a:r>
              <a:rPr lang="fr-CA" dirty="0" smtClean="0"/>
              <a:t>je les ferai descendre dans la vallée de Josaphat; </a:t>
            </a:r>
            <a:r>
              <a:rPr lang="fr-CA" dirty="0" smtClean="0"/>
              <a:t>là</a:t>
            </a:r>
            <a:r>
              <a:rPr lang="fr-CA" dirty="0" smtClean="0"/>
              <a:t>, j'entrerai en jugement avec elles, </a:t>
            </a:r>
            <a:r>
              <a:rPr lang="fr-CA" dirty="0" smtClean="0"/>
              <a:t>au </a:t>
            </a:r>
            <a:r>
              <a:rPr lang="fr-CA" dirty="0" smtClean="0"/>
              <a:t>sujet de </a:t>
            </a:r>
            <a:r>
              <a:rPr lang="fr-CA" b="1" dirty="0" smtClean="0"/>
              <a:t>mon peuple</a:t>
            </a:r>
            <a:r>
              <a:rPr lang="fr-CA" dirty="0" smtClean="0"/>
              <a:t>, d'Israël, </a:t>
            </a:r>
            <a:r>
              <a:rPr lang="fr-CA" b="1" dirty="0" smtClean="0"/>
              <a:t>mon héritage</a:t>
            </a:r>
            <a:r>
              <a:rPr lang="fr-CA" dirty="0" smtClean="0"/>
              <a:t>, </a:t>
            </a:r>
            <a:r>
              <a:rPr lang="fr-CA" dirty="0" smtClean="0"/>
              <a:t>qu'elles </a:t>
            </a:r>
            <a:r>
              <a:rPr lang="fr-CA" dirty="0" smtClean="0"/>
              <a:t>ont dispersé parmi les nations, </a:t>
            </a:r>
            <a:r>
              <a:rPr lang="fr-CA" dirty="0" smtClean="0"/>
              <a:t>et </a:t>
            </a:r>
            <a:r>
              <a:rPr lang="fr-CA" dirty="0" smtClean="0"/>
              <a:t>au sujet de</a:t>
            </a:r>
            <a:r>
              <a:rPr lang="fr-CA" b="1" dirty="0" smtClean="0"/>
              <a:t> mon pays</a:t>
            </a:r>
            <a:r>
              <a:rPr lang="fr-CA" dirty="0" smtClean="0"/>
              <a:t> qu'elles se sont partagé</a:t>
            </a:r>
            <a:r>
              <a:rPr lang="fr-CA" dirty="0" smtClean="0"/>
              <a:t>.»</a:t>
            </a:r>
            <a:endParaRPr lang="fr-C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Deutéronome 32:8</a:t>
            </a:r>
            <a:br>
              <a:rPr lang="fr-CA" dirty="0" smtClean="0"/>
            </a:br>
            <a:r>
              <a:rPr lang="fr-CA" sz="2500" dirty="0" smtClean="0"/>
              <a:t>Promesse de pays</a:t>
            </a:r>
            <a:endParaRPr lang="fr-CA" dirty="0"/>
          </a:p>
        </p:txBody>
      </p:sp>
      <p:sp>
        <p:nvSpPr>
          <p:cNvPr id="3" name="Content Placeholder 2"/>
          <p:cNvSpPr>
            <a:spLocks noGrp="1"/>
          </p:cNvSpPr>
          <p:nvPr>
            <p:ph idx="1"/>
          </p:nvPr>
        </p:nvSpPr>
        <p:spPr/>
        <p:txBody>
          <a:bodyPr/>
          <a:lstStyle/>
          <a:p>
            <a:endParaRPr lang="fr-CA" dirty="0" smtClean="0"/>
          </a:p>
          <a:p>
            <a:pPr>
              <a:buNone/>
            </a:pPr>
            <a:endParaRPr lang="fr-CA" dirty="0" smtClean="0"/>
          </a:p>
          <a:p>
            <a:pPr algn="just">
              <a:buNone/>
            </a:pPr>
            <a:r>
              <a:rPr lang="fr-CA" dirty="0" smtClean="0"/>
              <a:t>	</a:t>
            </a:r>
            <a:r>
              <a:rPr lang="fr-CA" dirty="0" smtClean="0"/>
              <a:t>«</a:t>
            </a:r>
            <a:r>
              <a:rPr lang="fr-CA" dirty="0" smtClean="0"/>
              <a:t>Quand le Très Haut donna un héritage aux nations, Quand il sépara les enfants des hommes, Il fixa les limites des peuples D'après le nombre des enfants </a:t>
            </a:r>
            <a:r>
              <a:rPr lang="fr-CA" dirty="0" smtClean="0"/>
              <a:t>d'Israël</a:t>
            </a:r>
            <a:r>
              <a:rPr lang="fr-CA" dirty="0" smtClean="0"/>
              <a:t>.</a:t>
            </a:r>
            <a:r>
              <a:rPr lang="fr-CA" dirty="0" smtClean="0"/>
              <a:t>»</a:t>
            </a:r>
            <a:endParaRPr lang="fr-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Lévitique 25:23 - «Mon Pays»</a:t>
            </a:r>
            <a:br>
              <a:rPr lang="fr-CA" dirty="0" smtClean="0"/>
            </a:br>
            <a:r>
              <a:rPr lang="fr-CA" sz="2500" dirty="0" smtClean="0"/>
              <a:t>Propriété du pays</a:t>
            </a:r>
            <a:endParaRPr lang="fr-CA" dirty="0"/>
          </a:p>
        </p:txBody>
      </p:sp>
      <p:sp>
        <p:nvSpPr>
          <p:cNvPr id="3" name="Content Placeholder 2"/>
          <p:cNvSpPr>
            <a:spLocks noGrp="1"/>
          </p:cNvSpPr>
          <p:nvPr>
            <p:ph idx="1"/>
          </p:nvPr>
        </p:nvSpPr>
        <p:spPr/>
        <p:txBody>
          <a:bodyPr/>
          <a:lstStyle/>
          <a:p>
            <a:endParaRPr lang="fr-CA" dirty="0" smtClean="0"/>
          </a:p>
          <a:p>
            <a:endParaRPr lang="fr-CA" dirty="0" smtClean="0"/>
          </a:p>
          <a:p>
            <a:pPr algn="ctr">
              <a:buNone/>
            </a:pPr>
            <a:r>
              <a:rPr lang="fr-CA" sz="3500" dirty="0" smtClean="0"/>
              <a:t>	«</a:t>
            </a:r>
            <a:r>
              <a:rPr lang="fr-CA" sz="3500" dirty="0" smtClean="0"/>
              <a:t>Les terres ne se vendront point à perpétuité; car le pays est à </a:t>
            </a:r>
            <a:r>
              <a:rPr lang="fr-CA" sz="3500" dirty="0" smtClean="0"/>
              <a:t>moi...»</a:t>
            </a:r>
            <a:endParaRPr lang="fr-CA" sz="35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Jérémie 2:7 </a:t>
            </a:r>
            <a:r>
              <a:rPr lang="fr-CA" dirty="0" smtClean="0"/>
              <a:t>- «Mon Pays»</a:t>
            </a:r>
            <a:br>
              <a:rPr lang="fr-CA" dirty="0" smtClean="0"/>
            </a:br>
            <a:r>
              <a:rPr lang="fr-CA" sz="2500" dirty="0" smtClean="0"/>
              <a:t>Propriété du pays</a:t>
            </a:r>
            <a:endParaRPr lang="fr-CA" dirty="0"/>
          </a:p>
        </p:txBody>
      </p:sp>
      <p:sp>
        <p:nvSpPr>
          <p:cNvPr id="3" name="Content Placeholder 2"/>
          <p:cNvSpPr>
            <a:spLocks noGrp="1"/>
          </p:cNvSpPr>
          <p:nvPr>
            <p:ph idx="1"/>
          </p:nvPr>
        </p:nvSpPr>
        <p:spPr/>
        <p:txBody>
          <a:bodyPr>
            <a:normAutofit lnSpcReduction="10000"/>
          </a:bodyPr>
          <a:lstStyle/>
          <a:p>
            <a:endParaRPr lang="fr-CA" dirty="0" smtClean="0"/>
          </a:p>
          <a:p>
            <a:pPr algn="ctr">
              <a:buNone/>
            </a:pPr>
            <a:r>
              <a:rPr lang="fr-CA" dirty="0" smtClean="0"/>
              <a:t>	</a:t>
            </a:r>
            <a:r>
              <a:rPr lang="fr-CA" sz="3500" dirty="0" smtClean="0"/>
              <a:t>«</a:t>
            </a:r>
            <a:r>
              <a:rPr lang="fr-CA" sz="3600" dirty="0" smtClean="0"/>
              <a:t>Je vous ai fait venir dans un pays semblable à un verger, Pour que vous en mangiez les fruits et les meilleures productions; Mais vous êtes venus, et vous avez souillé mon pays, Et vous avez fait de mon héritage une abomination. </a:t>
            </a:r>
            <a:r>
              <a:rPr lang="fr-CA" sz="3500" dirty="0" smtClean="0"/>
              <a:t>»</a:t>
            </a:r>
            <a:endParaRPr lang="fr-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Deutéronome 11:11-12</a:t>
            </a:r>
            <a:br>
              <a:rPr lang="fr-CA" dirty="0" smtClean="0"/>
            </a:br>
            <a:r>
              <a:rPr lang="fr-CA" sz="2500" dirty="0" smtClean="0"/>
              <a:t>Intendance</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sz="3500" dirty="0" smtClean="0"/>
              <a:t>	«Un </a:t>
            </a:r>
            <a:r>
              <a:rPr lang="fr-CA" sz="3500" dirty="0" smtClean="0"/>
              <a:t>pays de montagnes et de </a:t>
            </a:r>
            <a:r>
              <a:rPr lang="fr-CA" sz="3500" dirty="0" smtClean="0"/>
              <a:t>vallées... c'est </a:t>
            </a:r>
            <a:r>
              <a:rPr lang="fr-CA" sz="3500" dirty="0" smtClean="0"/>
              <a:t>un </a:t>
            </a:r>
            <a:r>
              <a:rPr lang="fr-CA" sz="3500" b="1" dirty="0" smtClean="0"/>
              <a:t>pays</a:t>
            </a:r>
            <a:r>
              <a:rPr lang="fr-CA" sz="3500" dirty="0" smtClean="0"/>
              <a:t> dont l'Éternel, ton Dieu, prend soin, et sur lequel l'Éternel, ton Dieu, a continuellement les yeux, du commencement à la fin de l'année</a:t>
            </a:r>
            <a:r>
              <a:rPr lang="fr-CA" sz="3500" dirty="0" smtClean="0"/>
              <a:t>...»</a:t>
            </a:r>
            <a:endParaRPr lang="fr-CA" sz="35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Ézéchiel 20:6</a:t>
            </a:r>
            <a:br>
              <a:rPr lang="fr-CA" dirty="0" smtClean="0"/>
            </a:br>
            <a:r>
              <a:rPr lang="fr-CA" sz="2500" dirty="0" smtClean="0"/>
              <a:t>Intendance</a:t>
            </a:r>
            <a:endParaRPr lang="fr-CA" dirty="0"/>
          </a:p>
        </p:txBody>
      </p:sp>
      <p:sp>
        <p:nvSpPr>
          <p:cNvPr id="3" name="Content Placeholder 2"/>
          <p:cNvSpPr>
            <a:spLocks noGrp="1"/>
          </p:cNvSpPr>
          <p:nvPr>
            <p:ph idx="1"/>
          </p:nvPr>
        </p:nvSpPr>
        <p:spPr/>
        <p:txBody>
          <a:bodyPr/>
          <a:lstStyle/>
          <a:p>
            <a:endParaRPr lang="fr-CA" dirty="0" smtClean="0"/>
          </a:p>
          <a:p>
            <a:pPr algn="just">
              <a:buNone/>
            </a:pPr>
            <a:r>
              <a:rPr lang="fr-CA" dirty="0" smtClean="0"/>
              <a:t>	</a:t>
            </a:r>
            <a:r>
              <a:rPr lang="fr-CA" sz="3500" dirty="0" smtClean="0"/>
              <a:t>«...En </a:t>
            </a:r>
            <a:r>
              <a:rPr lang="fr-CA" sz="3500" dirty="0" smtClean="0"/>
              <a:t>ce jour-là, j'ai levé ma main vers eux, pour les faire passer du pays d'Égypte dans un pays que j'avais cherché pour eux, pays où coulent le lait et le miel, le </a:t>
            </a:r>
            <a:r>
              <a:rPr lang="fr-CA" sz="3500" b="1" dirty="0" smtClean="0"/>
              <a:t>plus beau de tous les </a:t>
            </a:r>
            <a:r>
              <a:rPr lang="fr-CA" sz="3500" b="1" dirty="0" smtClean="0"/>
              <a:t>pays</a:t>
            </a:r>
            <a:r>
              <a:rPr lang="fr-CA" sz="3500" dirty="0" smtClean="0"/>
              <a:t>...»</a:t>
            </a:r>
            <a:endParaRPr lang="fr-CA" sz="35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Ma gloire sur Israël</a:t>
            </a:r>
            <a:br>
              <a:rPr lang="fr-CA" dirty="0" smtClean="0"/>
            </a:br>
            <a:r>
              <a:rPr lang="fr-CA" sz="2500" dirty="0" smtClean="0"/>
              <a:t>Peuple</a:t>
            </a:r>
            <a:endParaRPr lang="fr-CA" dirty="0"/>
          </a:p>
        </p:txBody>
      </p:sp>
      <p:sp>
        <p:nvSpPr>
          <p:cNvPr id="3" name="Content Placeholder 2"/>
          <p:cNvSpPr>
            <a:spLocks noGrp="1"/>
          </p:cNvSpPr>
          <p:nvPr>
            <p:ph idx="1"/>
          </p:nvPr>
        </p:nvSpPr>
        <p:spPr/>
        <p:txBody>
          <a:bodyPr/>
          <a:lstStyle/>
          <a:p>
            <a:endParaRPr lang="fr-CA" dirty="0" smtClean="0"/>
          </a:p>
          <a:p>
            <a:endParaRPr lang="fr-CA" dirty="0" smtClean="0"/>
          </a:p>
          <a:p>
            <a:pPr algn="ctr">
              <a:buNone/>
            </a:pPr>
            <a:r>
              <a:rPr lang="fr-CA" sz="3500" dirty="0" smtClean="0"/>
              <a:t>	Ésaïe 46:13 - «</a:t>
            </a:r>
            <a:r>
              <a:rPr lang="fr-CA" sz="3500" dirty="0" smtClean="0"/>
              <a:t>Je fais approcher ma justice: elle n'est pas loin; Et mon salut: il ne tardera pas. Je mettrai le salut en Sion, Et ma gloire sur Israël</a:t>
            </a:r>
            <a:r>
              <a:rPr lang="fr-CA" sz="3500" dirty="0" smtClean="0"/>
              <a:t>.»</a:t>
            </a:r>
            <a:endParaRPr lang="fr-CA" sz="3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John Piper</a:t>
            </a:r>
            <a:br>
              <a:rPr lang="fr-CA" dirty="0" smtClean="0"/>
            </a:br>
            <a:r>
              <a:rPr lang="fr-CA" sz="2500" dirty="0" smtClean="0"/>
              <a:t>Pasteur et auteur calviniste</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dirty="0" smtClean="0"/>
              <a:t>«La promesse faite à Abraham, incluant la promesse de la terre promise, va être héritée comme un don éternel seulement par l’Israël vrai, spirituel, et non par l’Israël désobéissant, incroyant. En d’autres mots, la promesse ne peut être demandée par n’importe qui simplement parce qu’il est Juif... Être né Juif ne fait pas de quelqu’un un héritier de la promesse – ni de la promesse de la terre, ni n’importe quelle autre promesse.»</a:t>
            </a:r>
            <a:endParaRPr lang="fr-C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Conclusion : Israël</a:t>
            </a:r>
            <a:endParaRPr lang="fr-CA" dirty="0"/>
          </a:p>
        </p:txBody>
      </p:sp>
      <p:sp>
        <p:nvSpPr>
          <p:cNvPr id="3" name="Content Placeholder 2"/>
          <p:cNvSpPr>
            <a:spLocks noGrp="1"/>
          </p:cNvSpPr>
          <p:nvPr>
            <p:ph idx="1"/>
          </p:nvPr>
        </p:nvSpPr>
        <p:spPr/>
        <p:txBody>
          <a:bodyPr/>
          <a:lstStyle/>
          <a:p>
            <a:endParaRPr lang="fr-CA" dirty="0" smtClean="0"/>
          </a:p>
          <a:p>
            <a:r>
              <a:rPr lang="fr-CA" dirty="0" smtClean="0"/>
              <a:t>«Dieu ne rejettera point </a:t>
            </a:r>
            <a:r>
              <a:rPr lang="fr-CA" dirty="0" smtClean="0"/>
              <a:t>son </a:t>
            </a:r>
            <a:r>
              <a:rPr lang="fr-CA" dirty="0" smtClean="0"/>
              <a:t>peuple» (Romains 11)</a:t>
            </a:r>
          </a:p>
          <a:p>
            <a:endParaRPr lang="fr-CA" dirty="0" smtClean="0"/>
          </a:p>
          <a:p>
            <a:r>
              <a:rPr lang="fr-CA" dirty="0" smtClean="0"/>
              <a:t>Le rassemblement du pays en 1948 est l’accomplissement d’une promesse</a:t>
            </a:r>
          </a:p>
          <a:p>
            <a:endParaRPr lang="fr-CA" dirty="0" smtClean="0"/>
          </a:p>
          <a:p>
            <a:r>
              <a:rPr lang="fr-CA" dirty="0" smtClean="0"/>
              <a:t>Les mouvements de Dieu concernant Israël est un baromètre pour sa main dans les prophéties des derniers temps.</a:t>
            </a: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David </a:t>
            </a:r>
            <a:r>
              <a:rPr lang="fr-CA" dirty="0" err="1" smtClean="0"/>
              <a:t>Chilton</a:t>
            </a:r>
            <a:r>
              <a:rPr lang="fr-CA" dirty="0" smtClean="0"/>
              <a:t/>
            </a:r>
            <a:br>
              <a:rPr lang="fr-CA" dirty="0" smtClean="0"/>
            </a:br>
            <a:r>
              <a:rPr lang="fr-CA" sz="2500" dirty="0" smtClean="0"/>
              <a:t>Dirigeant et auteur de «Christian Reconstruction»</a:t>
            </a:r>
            <a:endParaRPr lang="fr-CA" dirty="0"/>
          </a:p>
        </p:txBody>
      </p:sp>
      <p:sp>
        <p:nvSpPr>
          <p:cNvPr id="3" name="Content Placeholder 2"/>
          <p:cNvSpPr>
            <a:spLocks noGrp="1"/>
          </p:cNvSpPr>
          <p:nvPr>
            <p:ph idx="1"/>
          </p:nvPr>
        </p:nvSpPr>
        <p:spPr/>
        <p:txBody>
          <a:bodyPr/>
          <a:lstStyle/>
          <a:p>
            <a:pPr>
              <a:buNone/>
            </a:pPr>
            <a:endParaRPr lang="fr-CA" dirty="0" smtClean="0"/>
          </a:p>
          <a:p>
            <a:pPr algn="just">
              <a:buNone/>
            </a:pPr>
            <a:r>
              <a:rPr lang="fr-CA" dirty="0" smtClean="0"/>
              <a:t>	</a:t>
            </a:r>
            <a:r>
              <a:rPr lang="fr-CA" sz="2700" dirty="0" smtClean="0"/>
              <a:t>«Parce qu’Israël a commis l’acte suprême de transgression envers  l’alliance lorsqu’il a rejeté Christ, Israël lui-même fut rejeté par Dieu. Les malédictions terrifiantes prononcées par Jésus, Moïse et les prophètes ont été accomplies dans la terrible destruction de Jérusalem, avec la désolation du Temple et l’éradication de la nation de l’alliance en 70 après J.-C.»</a:t>
            </a:r>
            <a:endParaRPr lang="fr-CA"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Théologie de remplacement</a:t>
            </a:r>
            <a:br>
              <a:rPr lang="fr-CA" dirty="0" smtClean="0"/>
            </a:br>
            <a:r>
              <a:rPr lang="fr-CA" sz="2500" dirty="0" smtClean="0"/>
              <a:t>R. C. Sproul Jr, Magazine «Table Talk» (discussions de table)</a:t>
            </a:r>
            <a:endParaRPr lang="fr-CA"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	</a:t>
            </a:r>
            <a:r>
              <a:rPr lang="fr-CA" b="1" dirty="0" smtClean="0"/>
              <a:t>«Nous croyons que l’église est essentiellement Israël. Nous croyons que la réponse à la question «Et puis, pour les Juifs?» est «Nous voici». </a:t>
            </a:r>
            <a:r>
              <a:rPr lang="fr-CA" dirty="0" smtClean="0"/>
              <a:t>Ici, nous sommes encore un peuple. Dans son Saint et Céleste temple, il n’y a ni Juif, ni Grec, ni homme, ni femme... Ici, nous sommes tous ensemble, l’Israël de Dieu, des princes auprès de Dieu.»</a:t>
            </a:r>
          </a:p>
          <a:p>
            <a:pPr>
              <a:buNone/>
            </a:pPr>
            <a:endParaRPr lang="fr-CA" dirty="0" smtClean="0"/>
          </a:p>
          <a:p>
            <a:pPr algn="r">
              <a:buNone/>
            </a:pPr>
            <a:r>
              <a:rPr lang="fr-CA" sz="1600" dirty="0" smtClean="0"/>
              <a:t>Paru dans le </a:t>
            </a:r>
            <a:r>
              <a:rPr lang="fr-CA" sz="1600" i="1" dirty="0" smtClean="0"/>
              <a:t>Table Talk  Magazine,</a:t>
            </a:r>
            <a:r>
              <a:rPr lang="fr-CA" sz="1600" dirty="0" smtClean="0"/>
              <a:t> Été 1999, par R. C. Sproul Jr, éditeur</a:t>
            </a:r>
            <a:endParaRPr lang="fr-CA"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39552" y="2348880"/>
            <a:ext cx="7851648" cy="1828800"/>
          </a:xfrm>
        </p:spPr>
        <p:txBody>
          <a:bodyPr/>
          <a:lstStyle/>
          <a:p>
            <a:pPr algn="ctr"/>
            <a:r>
              <a:rPr lang="fr-CA" dirty="0" smtClean="0"/>
              <a:t>Histoire de la théologie </a:t>
            </a:r>
            <a:br>
              <a:rPr lang="fr-CA" dirty="0" smtClean="0"/>
            </a:br>
            <a:r>
              <a:rPr lang="fr-CA" dirty="0" smtClean="0"/>
              <a:t>de remplacement</a:t>
            </a:r>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r-CA" sz="4200" dirty="0" smtClean="0"/>
              <a:t>4 événements historiques importants</a:t>
            </a:r>
            <a:endParaRPr lang="fr-CA" sz="4200" dirty="0"/>
          </a:p>
        </p:txBody>
      </p:sp>
      <p:sp>
        <p:nvSpPr>
          <p:cNvPr id="3" name="Content Placeholder 2"/>
          <p:cNvSpPr>
            <a:spLocks noGrp="1"/>
          </p:cNvSpPr>
          <p:nvPr>
            <p:ph idx="1"/>
          </p:nvPr>
        </p:nvSpPr>
        <p:spPr/>
        <p:txBody>
          <a:bodyPr/>
          <a:lstStyle/>
          <a:p>
            <a:endParaRPr lang="fr-CA" dirty="0" smtClean="0"/>
          </a:p>
          <a:p>
            <a:r>
              <a:rPr lang="fr-CA" dirty="0" smtClean="0"/>
              <a:t>L</a:t>
            </a:r>
            <a:r>
              <a:rPr lang="fr-CA" dirty="0" smtClean="0"/>
              <a:t>’Église primitive composée de païens</a:t>
            </a:r>
          </a:p>
          <a:p>
            <a:endParaRPr lang="fr-CA" dirty="0" smtClean="0"/>
          </a:p>
          <a:p>
            <a:r>
              <a:rPr lang="fr-CA" dirty="0" smtClean="0"/>
              <a:t>La révolte juive de 66-70 après J.-C. </a:t>
            </a:r>
          </a:p>
          <a:p>
            <a:endParaRPr lang="fr-CA" dirty="0" smtClean="0"/>
          </a:p>
          <a:p>
            <a:r>
              <a:rPr lang="fr-CA" dirty="0" smtClean="0"/>
              <a:t>La révolte juive de 132-135 après J.-C.</a:t>
            </a:r>
          </a:p>
          <a:p>
            <a:endParaRPr lang="fr-CA" dirty="0" smtClean="0"/>
          </a:p>
          <a:p>
            <a:r>
              <a:rPr lang="fr-CA" dirty="0" smtClean="0"/>
              <a:t>Martin Luther et la Réforme</a:t>
            </a:r>
          </a:p>
          <a:p>
            <a:endParaRPr lang="fr-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CA" dirty="0" smtClean="0"/>
              <a:t>Révolte juive (132-135 </a:t>
            </a:r>
            <a:r>
              <a:rPr lang="fr-CA" dirty="0" err="1" smtClean="0"/>
              <a:t>ap</a:t>
            </a:r>
            <a:r>
              <a:rPr lang="fr-CA" dirty="0" smtClean="0"/>
              <a:t>. J.-C.)</a:t>
            </a:r>
            <a:endParaRPr lang="fr-CA" dirty="0"/>
          </a:p>
        </p:txBody>
      </p:sp>
      <p:sp>
        <p:nvSpPr>
          <p:cNvPr id="3" name="Content Placeholder 2"/>
          <p:cNvSpPr>
            <a:spLocks noGrp="1"/>
          </p:cNvSpPr>
          <p:nvPr>
            <p:ph idx="1"/>
          </p:nvPr>
        </p:nvSpPr>
        <p:spPr/>
        <p:txBody>
          <a:bodyPr>
            <a:normAutofit fontScale="85000" lnSpcReduction="20000"/>
          </a:bodyPr>
          <a:lstStyle/>
          <a:p>
            <a:r>
              <a:rPr lang="fr-CA" dirty="0" smtClean="0"/>
              <a:t>Deuxième révolte juive majeure dans laquelle des centaines de villages juifs se sont joints dans ce combat amer. </a:t>
            </a:r>
          </a:p>
          <a:p>
            <a:pPr marL="514350" indent="-514350">
              <a:buFont typeface="+mj-lt"/>
              <a:buAutoNum type="arabicPeriod"/>
            </a:pPr>
            <a:r>
              <a:rPr lang="fr-CA" dirty="0" smtClean="0"/>
              <a:t>Les Romains ont appelé Julius Serverus d’Angleterre pour venir et écraser la rébellion. Plus d’un demi-million de Juifs périrent et presque toute la Judée fut mise en ruines.</a:t>
            </a:r>
          </a:p>
          <a:p>
            <a:pPr marL="514350" indent="-514350">
              <a:buFont typeface="+mj-lt"/>
              <a:buAutoNum type="arabicPeriod"/>
            </a:pPr>
            <a:r>
              <a:rPr lang="fr-CA" dirty="0" smtClean="0"/>
              <a:t>Les Romains détruisirent complètement Jérusalem; chaque mur fut aplanie et la citée fut rasée.</a:t>
            </a:r>
          </a:p>
          <a:p>
            <a:pPr marL="514350" indent="-514350">
              <a:buFont typeface="+mj-lt"/>
              <a:buAutoNum type="arabicPeriod"/>
            </a:pPr>
            <a:r>
              <a:rPr lang="fr-CA" dirty="0" smtClean="0"/>
              <a:t>Les Romains construisirent une nouvelle citée qu’ils nommèrent «</a:t>
            </a:r>
            <a:r>
              <a:rPr lang="fr-CA" dirty="0" err="1" smtClean="0"/>
              <a:t>Aelia</a:t>
            </a:r>
            <a:r>
              <a:rPr lang="fr-CA" dirty="0" smtClean="0"/>
              <a:t> </a:t>
            </a:r>
            <a:r>
              <a:rPr lang="fr-CA" dirty="0" err="1" smtClean="0"/>
              <a:t>Capitolia</a:t>
            </a:r>
            <a:r>
              <a:rPr lang="fr-CA" dirty="0" smtClean="0"/>
              <a:t>», en l’honneur de l’empereur romain </a:t>
            </a:r>
            <a:r>
              <a:rPr lang="fr-CA" dirty="0" err="1" smtClean="0"/>
              <a:t>Aelious</a:t>
            </a:r>
            <a:r>
              <a:rPr lang="fr-CA" dirty="0" smtClean="0"/>
              <a:t> </a:t>
            </a:r>
            <a:r>
              <a:rPr lang="fr-CA" dirty="0" err="1" smtClean="0"/>
              <a:t>Hadrianus</a:t>
            </a:r>
            <a:r>
              <a:rPr lang="fr-CA" dirty="0" smtClean="0"/>
              <a:t>.</a:t>
            </a:r>
          </a:p>
          <a:p>
            <a:pPr marL="514350" indent="-514350">
              <a:buFont typeface="+mj-lt"/>
              <a:buAutoNum type="arabicPeriod"/>
            </a:pPr>
            <a:r>
              <a:rPr lang="fr-CA" dirty="0" smtClean="0"/>
              <a:t>Il était interdit pour tous les Juifs d’entrer dans </a:t>
            </a:r>
            <a:r>
              <a:rPr lang="fr-CA" dirty="0" err="1" smtClean="0"/>
              <a:t>Aelia</a:t>
            </a:r>
            <a:r>
              <a:rPr lang="fr-CA" dirty="0" smtClean="0"/>
              <a:t> sous peine de mort, et la ville fut repeuplée avec des païens parlant le grec.</a:t>
            </a:r>
          </a:p>
          <a:p>
            <a:pPr marL="514350" indent="-514350">
              <a:buFont typeface="+mj-lt"/>
              <a:buAutoNum type="arabicPeriod"/>
            </a:pPr>
            <a:r>
              <a:rPr lang="fr-CA" dirty="0" smtClean="0"/>
              <a:t>La terre d’Israël fut nommée «Palestine» dans une tentative d’éliminer Israël de tout signe juif.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490</TotalTime>
  <Words>950</Words>
  <Application>Microsoft Office PowerPoint</Application>
  <PresentationFormat>On-screen Show (4:3)</PresentationFormat>
  <Paragraphs>153</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Théologie de remplacement : </vt:lpstr>
      <vt:lpstr>Qu’est-ce que la théologie de remplacement?</vt:lpstr>
      <vt:lpstr>Renald Showers Auteur pour «Friends of Israel» et enseignant biblique</vt:lpstr>
      <vt:lpstr>John Piper Pasteur et auteur calviniste</vt:lpstr>
      <vt:lpstr>David Chilton Dirigeant et auteur de «Christian Reconstruction»</vt:lpstr>
      <vt:lpstr>Théologie de remplacement R. C. Sproul Jr, Magazine «Table Talk» (discussions de table)</vt:lpstr>
      <vt:lpstr>Histoire de la théologie  de remplacement</vt:lpstr>
      <vt:lpstr>4 événements historiques importants</vt:lpstr>
      <vt:lpstr>Révolte juive (132-135 ap. J.-C.)</vt:lpstr>
      <vt:lpstr>Justin Martyr (80-160 ap. J.-C.) Dialogue avec Typho</vt:lpstr>
      <vt:lpstr>Martin Luther (1483-1543) Dirigeant de la Réforme</vt:lpstr>
      <vt:lpstr>Théologie de remplacement et les textes bibliques importants</vt:lpstr>
      <vt:lpstr>Israël et la Bible</vt:lpstr>
      <vt:lpstr>C. H. Spurgeon Prédicateur baptiste de renom </vt:lpstr>
      <vt:lpstr>Keith Mathison</vt:lpstr>
      <vt:lpstr>Louis Berkhof</vt:lpstr>
      <vt:lpstr>Comment les Écritures définissent-elles Israël ?</vt:lpstr>
      <vt:lpstr>Est-ce que l’Israël non croyant est Israël ?</vt:lpstr>
      <vt:lpstr>Est-ce que la nation d’Israël est toujours Israël – maintenant ?</vt:lpstr>
      <vt:lpstr>Dieu a-t-il rejeté son peuple ?</vt:lpstr>
      <vt:lpstr>À qui Paul se réfère-t-il dans  Romains 11:1-2 ?</vt:lpstr>
      <vt:lpstr>Romains 11:1-2</vt:lpstr>
      <vt:lpstr>Alva McClain</vt:lpstr>
      <vt:lpstr>«Tout Israël sera sauvé...» Romains 11:26-27</vt:lpstr>
      <vt:lpstr>Warren Wiersbe «Tout Israël sera sauvé...»</vt:lpstr>
      <vt:lpstr>L’Israël national et spirituel unis Erich Sauer (1898-1952), ancien président de l’école biblique Wideniest</vt:lpstr>
      <vt:lpstr>Théologie de remplacement et antisémitisme</vt:lpstr>
      <vt:lpstr>Antisémitisme et théologie de remplacement Ori gen (185-254 après J.-C.)</vt:lpstr>
      <vt:lpstr>Jean Chrysostome (345-407 ap. J.-C.) Dirigeant de l’église primitive</vt:lpstr>
      <vt:lpstr>Dean William Inge (1860-1954) Doyen de théologie à l’Université Cambridge</vt:lpstr>
      <vt:lpstr>Martin Luther «Concernant les Juifs et leurs vies»</vt:lpstr>
      <vt:lpstr>Théologie de remplacement et la terre d’Israël</vt:lpstr>
      <vt:lpstr>Joël 3:1-2</vt:lpstr>
      <vt:lpstr>Deutéronome 32:8 Promesse de pays</vt:lpstr>
      <vt:lpstr>Lévitique 25:23 - «Mon Pays» Propriété du pays</vt:lpstr>
      <vt:lpstr>Jérémie 2:7 - «Mon Pays» Propriété du pays</vt:lpstr>
      <vt:lpstr>Deutéronome 11:11-12 Intendance</vt:lpstr>
      <vt:lpstr>Ézéchiel 20:6 Intendance</vt:lpstr>
      <vt:lpstr>Ma gloire sur Israël Peuple</vt:lpstr>
      <vt:lpstr>Conclusion : Israël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Théologie de remplacement : </dc:title>
  <dc:creator>Noemy</dc:creator>
  <cp:lastModifiedBy>Noemy</cp:lastModifiedBy>
  <cp:revision>29</cp:revision>
  <dcterms:created xsi:type="dcterms:W3CDTF">2013-02-20T18:01:28Z</dcterms:created>
  <dcterms:modified xsi:type="dcterms:W3CDTF">2013-02-21T02:12:15Z</dcterms:modified>
</cp:coreProperties>
</file>