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8" d="100"/>
          <a:sy n="58" d="100"/>
        </p:scale>
        <p:origin x="-54"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2A28573-9B75-4738-998B-13296D6A3B13}" type="datetimeFigureOut">
              <a:rPr lang="fr-CA" smtClean="0"/>
              <a:t>2013-02-20</a:t>
            </a:fld>
            <a:endParaRPr lang="fr-CA"/>
          </a:p>
        </p:txBody>
      </p:sp>
      <p:sp>
        <p:nvSpPr>
          <p:cNvPr id="19" name="Footer Placeholder 18"/>
          <p:cNvSpPr>
            <a:spLocks noGrp="1"/>
          </p:cNvSpPr>
          <p:nvPr>
            <p:ph type="ftr" sz="quarter" idx="11"/>
          </p:nvPr>
        </p:nvSpPr>
        <p:spPr/>
        <p:txBody>
          <a:bodyPr/>
          <a:lstStyle/>
          <a:p>
            <a:endParaRPr lang="fr-CA"/>
          </a:p>
        </p:txBody>
      </p:sp>
      <p:sp>
        <p:nvSpPr>
          <p:cNvPr id="27" name="Slide Number Placeholder 26"/>
          <p:cNvSpPr>
            <a:spLocks noGrp="1"/>
          </p:cNvSpPr>
          <p:nvPr>
            <p:ph type="sldNum" sz="quarter" idx="12"/>
          </p:nvPr>
        </p:nvSpPr>
        <p:spPr/>
        <p:txBody>
          <a:bodyPr/>
          <a:lstStyle/>
          <a:p>
            <a:fld id="{E99FBAEA-D31B-46F4-8B45-2B3EDFBE2F25}" type="slidenum">
              <a:rPr lang="fr-CA" smtClean="0"/>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A28573-9B75-4738-998B-13296D6A3B13}" type="datetimeFigureOut">
              <a:rPr lang="fr-CA" smtClean="0"/>
              <a:t>2013-02-20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E99FBAEA-D31B-46F4-8B45-2B3EDFBE2F25}" type="slidenum">
              <a:rPr lang="fr-CA" smtClean="0"/>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A28573-9B75-4738-998B-13296D6A3B13}" type="datetimeFigureOut">
              <a:rPr lang="fr-CA" smtClean="0"/>
              <a:t>2013-02-20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E99FBAEA-D31B-46F4-8B45-2B3EDFBE2F25}" type="slidenum">
              <a:rPr lang="fr-CA" smtClean="0"/>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A28573-9B75-4738-998B-13296D6A3B13}" type="datetimeFigureOut">
              <a:rPr lang="fr-CA" smtClean="0"/>
              <a:t>2013-02-20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E99FBAEA-D31B-46F4-8B45-2B3EDFBE2F25}" type="slidenum">
              <a:rPr lang="fr-CA" smtClean="0"/>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A28573-9B75-4738-998B-13296D6A3B13}" type="datetimeFigureOut">
              <a:rPr lang="fr-CA" smtClean="0"/>
              <a:t>2013-02-20</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E99FBAEA-D31B-46F4-8B45-2B3EDFBE2F25}" type="slidenum">
              <a:rPr lang="fr-CA" smtClean="0"/>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A28573-9B75-4738-998B-13296D6A3B13}" type="datetimeFigureOut">
              <a:rPr lang="fr-CA" smtClean="0"/>
              <a:t>2013-02-20</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E99FBAEA-D31B-46F4-8B45-2B3EDFBE2F25}" type="slidenum">
              <a:rPr lang="fr-CA" smtClean="0"/>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A28573-9B75-4738-998B-13296D6A3B13}" type="datetimeFigureOut">
              <a:rPr lang="fr-CA" smtClean="0"/>
              <a:t>2013-02-20</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E99FBAEA-D31B-46F4-8B45-2B3EDFBE2F25}" type="slidenum">
              <a:rPr lang="fr-CA" smtClean="0"/>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2A28573-9B75-4738-998B-13296D6A3B13}" type="datetimeFigureOut">
              <a:rPr lang="fr-CA" smtClean="0"/>
              <a:t>2013-02-20</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E99FBAEA-D31B-46F4-8B45-2B3EDFBE2F25}" type="slidenum">
              <a:rPr lang="fr-CA" smtClean="0"/>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A28573-9B75-4738-998B-13296D6A3B13}" type="datetimeFigureOut">
              <a:rPr lang="fr-CA" smtClean="0"/>
              <a:t>2013-02-20</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E99FBAEA-D31B-46F4-8B45-2B3EDFBE2F25}" type="slidenum">
              <a:rPr lang="fr-CA" smtClean="0"/>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A28573-9B75-4738-998B-13296D6A3B13}" type="datetimeFigureOut">
              <a:rPr lang="fr-CA" smtClean="0"/>
              <a:t>2013-02-20</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E99FBAEA-D31B-46F4-8B45-2B3EDFBE2F25}" type="slidenum">
              <a:rPr lang="fr-CA" smtClean="0"/>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2A28573-9B75-4738-998B-13296D6A3B13}" type="datetimeFigureOut">
              <a:rPr lang="fr-CA" smtClean="0"/>
              <a:t>2013-02-20</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a:xfrm>
            <a:off x="8077200" y="6356350"/>
            <a:ext cx="609600" cy="365125"/>
          </a:xfrm>
        </p:spPr>
        <p:txBody>
          <a:bodyPr/>
          <a:lstStyle/>
          <a:p>
            <a:fld id="{E99FBAEA-D31B-46F4-8B45-2B3EDFBE2F25}" type="slidenum">
              <a:rPr lang="fr-CA" smtClean="0"/>
              <a:t>‹N°›</a:t>
            </a:fld>
            <a:endParaRPr lang="fr-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2A28573-9B75-4738-998B-13296D6A3B13}" type="datetimeFigureOut">
              <a:rPr lang="fr-CA" smtClean="0"/>
              <a:t>2013-02-20</a:t>
            </a:fld>
            <a:endParaRPr lang="fr-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99FBAEA-D31B-46F4-8B45-2B3EDFBE2F25}" type="slidenum">
              <a:rPr lang="fr-CA" smtClean="0"/>
              <a:t>‹N°›</a:t>
            </a:fld>
            <a:endParaRPr lang="fr-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492896"/>
            <a:ext cx="7851648" cy="1828800"/>
          </a:xfrm>
        </p:spPr>
        <p:txBody>
          <a:bodyPr>
            <a:normAutofit fontScale="90000"/>
          </a:bodyPr>
          <a:lstStyle/>
          <a:p>
            <a:pPr algn="ctr"/>
            <a:r>
              <a:rPr lang="fr-CA" dirty="0" smtClean="0"/>
              <a:t>Le calvinisme et la régénération – </a:t>
            </a:r>
            <a:br>
              <a:rPr lang="fr-CA" dirty="0" smtClean="0"/>
            </a:br>
            <a:r>
              <a:rPr lang="fr-CA" dirty="0" smtClean="0"/>
              <a:t>Grâce irrésistible</a:t>
            </a:r>
            <a:endParaRPr lang="fr-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56760"/>
          </a:xfrm>
        </p:spPr>
        <p:txBody>
          <a:bodyPr>
            <a:normAutofit fontScale="90000"/>
          </a:bodyPr>
          <a:lstStyle/>
          <a:p>
            <a:pPr algn="ctr"/>
            <a:r>
              <a:rPr lang="fr-CA" dirty="0" smtClean="0"/>
              <a:t>Régénération et Enfants /</a:t>
            </a:r>
            <a:br>
              <a:rPr lang="fr-CA" dirty="0" smtClean="0"/>
            </a:br>
            <a:r>
              <a:rPr lang="fr-CA" dirty="0" smtClean="0"/>
              <a:t>Enfants des élus?</a:t>
            </a:r>
            <a:br>
              <a:rPr lang="fr-CA" dirty="0" smtClean="0"/>
            </a:br>
            <a:r>
              <a:rPr lang="fr-CA" sz="2500" dirty="0" smtClean="0"/>
              <a:t>Enseignement de Jean Calvin</a:t>
            </a:r>
            <a:endParaRPr lang="fr-CA" dirty="0"/>
          </a:p>
        </p:txBody>
      </p:sp>
      <p:sp>
        <p:nvSpPr>
          <p:cNvPr id="3" name="Content Placeholder 2"/>
          <p:cNvSpPr>
            <a:spLocks noGrp="1"/>
          </p:cNvSpPr>
          <p:nvPr>
            <p:ph idx="1"/>
          </p:nvPr>
        </p:nvSpPr>
        <p:spPr>
          <a:xfrm>
            <a:off x="457200" y="2204864"/>
            <a:ext cx="8229600" cy="4119736"/>
          </a:xfrm>
        </p:spPr>
        <p:txBody>
          <a:bodyPr/>
          <a:lstStyle/>
          <a:p>
            <a:pPr algn="just">
              <a:buNone/>
            </a:pPr>
            <a:r>
              <a:rPr lang="fr-CA" dirty="0" smtClean="0"/>
              <a:t>   «</a:t>
            </a:r>
            <a:r>
              <a:rPr lang="fr-CA" dirty="0" smtClean="0"/>
              <a:t>Mais comment, demandent-ils, les enfants sont-ils régénérés, s’ils ne possèdent pas la connaissance du bien ou du mal? Nous répondons que l’œuvre de Dieu, même si elle est au-delà de la portée de notre capacité, </a:t>
            </a:r>
            <a:r>
              <a:rPr lang="fr-CA" dirty="0" smtClean="0"/>
              <a:t>n’est </a:t>
            </a:r>
            <a:r>
              <a:rPr lang="fr-CA" dirty="0" smtClean="0"/>
              <a:t>donc pas nulle. Les nouveau-nés (et ceux à naître) qui vont être sauvés doivent être régénérés par le Seigneur... Il en a certainement appelé plusieurs et en a équipé certains avec une vraie connaissance, par l’illumination de l’Esprit sans l’intervention de la prédication.»</a:t>
            </a:r>
            <a:endParaRPr lang="fr-C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00776"/>
          </a:xfrm>
        </p:spPr>
        <p:txBody>
          <a:bodyPr>
            <a:normAutofit fontScale="90000"/>
          </a:bodyPr>
          <a:lstStyle/>
          <a:p>
            <a:pPr algn="ctr"/>
            <a:r>
              <a:rPr lang="fr-CA" dirty="0" smtClean="0"/>
              <a:t>Régénération et Enfants /</a:t>
            </a:r>
            <a:br>
              <a:rPr lang="fr-CA" dirty="0" smtClean="0"/>
            </a:br>
            <a:r>
              <a:rPr lang="fr-CA" dirty="0" smtClean="0"/>
              <a:t>Enfants des élus?</a:t>
            </a:r>
            <a:br>
              <a:rPr lang="fr-CA" dirty="0" smtClean="0"/>
            </a:br>
            <a:r>
              <a:rPr lang="fr-CA" sz="2500" dirty="0" smtClean="0"/>
              <a:t>Calvin et le salut des enfants des élus</a:t>
            </a:r>
            <a:endParaRPr lang="fr-CA" dirty="0"/>
          </a:p>
        </p:txBody>
      </p:sp>
      <p:sp>
        <p:nvSpPr>
          <p:cNvPr id="3" name="Content Placeholder 2"/>
          <p:cNvSpPr>
            <a:spLocks noGrp="1"/>
          </p:cNvSpPr>
          <p:nvPr>
            <p:ph idx="1"/>
          </p:nvPr>
        </p:nvSpPr>
        <p:spPr>
          <a:xfrm>
            <a:off x="457200" y="2348880"/>
            <a:ext cx="8229600" cy="3975720"/>
          </a:xfrm>
        </p:spPr>
        <p:txBody>
          <a:bodyPr/>
          <a:lstStyle/>
          <a:p>
            <a:pPr algn="just">
              <a:buNone/>
            </a:pPr>
            <a:endParaRPr lang="fr-CA" dirty="0" smtClean="0"/>
          </a:p>
          <a:p>
            <a:pPr algn="just">
              <a:buNone/>
            </a:pPr>
            <a:r>
              <a:rPr lang="fr-CA" dirty="0" smtClean="0"/>
              <a:t>   «</a:t>
            </a:r>
            <a:r>
              <a:rPr lang="fr-CA" dirty="0" smtClean="0"/>
              <a:t>Dieu déclare, lorsqu’il promet qu’il sera un Dieu pour nous et pour notre postérité, qu’il a adopté pour Lui-même nos enfants, avant qu’ils soient nés. Dans cette promesse, leur salut est inclus.»</a:t>
            </a:r>
            <a:endParaRPr lang="fr-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Le non-croyant et la régénération</a:t>
            </a:r>
            <a:br>
              <a:rPr lang="fr-CA" dirty="0" smtClean="0"/>
            </a:br>
            <a:r>
              <a:rPr lang="fr-CA" sz="2500" dirty="0" smtClean="0"/>
              <a:t>Croire ou plaider pour la régénération?</a:t>
            </a:r>
            <a:endParaRPr lang="fr-CA" dirty="0"/>
          </a:p>
        </p:txBody>
      </p:sp>
      <p:sp>
        <p:nvSpPr>
          <p:cNvPr id="3" name="Content Placeholder 2"/>
          <p:cNvSpPr>
            <a:spLocks noGrp="1"/>
          </p:cNvSpPr>
          <p:nvPr>
            <p:ph idx="1"/>
          </p:nvPr>
        </p:nvSpPr>
        <p:spPr/>
        <p:txBody>
          <a:bodyPr>
            <a:normAutofit/>
          </a:bodyPr>
          <a:lstStyle/>
          <a:p>
            <a:pPr algn="just"/>
            <a:endParaRPr lang="fr-CA" dirty="0" smtClean="0"/>
          </a:p>
          <a:p>
            <a:pPr algn="just"/>
            <a:r>
              <a:rPr lang="fr-CA" dirty="0" smtClean="0"/>
              <a:t>A. W. </a:t>
            </a:r>
            <a:r>
              <a:rPr lang="fr-CA" dirty="0" err="1" smtClean="0"/>
              <a:t>Pink</a:t>
            </a:r>
            <a:r>
              <a:rPr lang="fr-CA" dirty="0" smtClean="0"/>
              <a:t> - «Le premier devoir d’un non-croyant est d’apposer son «sceau que Dieu est vrai». Son deuxième devoir est de crier à Dieu pour la régénération, pour le pouvoir habilitant... et de demander à Dieu de l’attirer à Christ et de lui accorder les dons de foi et de repentance.»</a:t>
            </a:r>
          </a:p>
          <a:p>
            <a:pPr algn="just">
              <a:buNone/>
            </a:pPr>
            <a:endParaRPr lang="fr-CA" dirty="0" smtClean="0"/>
          </a:p>
          <a:p>
            <a:pPr algn="ctr">
              <a:buNone/>
            </a:pPr>
            <a:r>
              <a:rPr lang="fr-CA" sz="2400" dirty="0" smtClean="0"/>
              <a:t>Les Écritures ne nous chargent-elles pas de dire aux non-croyants de croire au Seigneur Jésus Christ et d’être sauvés?</a:t>
            </a:r>
            <a:endParaRPr lang="fr-CA"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C. H. Spurgeon</a:t>
            </a:r>
            <a:endParaRPr lang="fr-CA" dirty="0"/>
          </a:p>
        </p:txBody>
      </p:sp>
      <p:sp>
        <p:nvSpPr>
          <p:cNvPr id="3" name="Content Placeholder 2"/>
          <p:cNvSpPr>
            <a:spLocks noGrp="1"/>
          </p:cNvSpPr>
          <p:nvPr>
            <p:ph idx="1"/>
          </p:nvPr>
        </p:nvSpPr>
        <p:spPr/>
        <p:txBody>
          <a:bodyPr/>
          <a:lstStyle/>
          <a:p>
            <a:pPr algn="just">
              <a:buNone/>
            </a:pPr>
            <a:r>
              <a:rPr lang="fr-CA" dirty="0" smtClean="0"/>
              <a:t>	«Si je dois prêcher la foi en Christ à un homme qui est régénéré, alors l’homme, étant régénéré, est déjà sauvé, et ce n’est pas nécessaire (c’est même ridicule) que je lui prêche Christ et que je le prie de croire pour être en mesure d’être sauvé quand il l’est déjà, étant régénéré. Devrais-je seulement prêcher la foi à ceux qui l’ont déjà? C’est absurde! Doit-on attendre que l’homme soit guéri avant de lui donner des médicaments? C’est prêcher Christ aux justes et non aux pécheurs.»</a:t>
            </a:r>
          </a:p>
          <a:p>
            <a:pPr lvl="0" algn="r">
              <a:buNone/>
            </a:pPr>
            <a:r>
              <a:rPr lang="en-CA" sz="1600" dirty="0" smtClean="0"/>
              <a:t>- C. H. Spurgeon, Warrant of Faith, (Pasadena, TX : Pilgrim Publications, 1978)</a:t>
            </a:r>
            <a:endParaRPr lang="fr-CA" sz="16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Étude de cas : Corneille</a:t>
            </a:r>
            <a:br>
              <a:rPr lang="fr-CA" dirty="0" smtClean="0"/>
            </a:br>
            <a:r>
              <a:rPr lang="fr-CA" sz="2500" dirty="0" smtClean="0"/>
              <a:t>Centurion romain – Actes 10:1-5</a:t>
            </a:r>
            <a:endParaRPr lang="fr-CA" dirty="0"/>
          </a:p>
        </p:txBody>
      </p:sp>
      <p:sp>
        <p:nvSpPr>
          <p:cNvPr id="3" name="Content Placeholder 2"/>
          <p:cNvSpPr>
            <a:spLocks noGrp="1"/>
          </p:cNvSpPr>
          <p:nvPr>
            <p:ph idx="1"/>
          </p:nvPr>
        </p:nvSpPr>
        <p:spPr/>
        <p:txBody>
          <a:bodyPr/>
          <a:lstStyle/>
          <a:p>
            <a:endParaRPr lang="fr-CA" dirty="0" smtClean="0"/>
          </a:p>
          <a:p>
            <a:r>
              <a:rPr lang="fr-CA" dirty="0" smtClean="0"/>
              <a:t>Dévoué</a:t>
            </a:r>
          </a:p>
          <a:p>
            <a:r>
              <a:rPr lang="fr-CA" dirty="0" smtClean="0"/>
              <a:t> Quelqu’un qui craint Dieu</a:t>
            </a:r>
          </a:p>
          <a:p>
            <a:r>
              <a:rPr lang="fr-CA" dirty="0" smtClean="0"/>
              <a:t>Il donna beaucoup d’aumônes au peuple</a:t>
            </a:r>
          </a:p>
          <a:p>
            <a:r>
              <a:rPr lang="fr-CA" dirty="0" smtClean="0"/>
              <a:t>Il pria à Dieu sans cesse</a:t>
            </a:r>
          </a:p>
          <a:p>
            <a:r>
              <a:rPr lang="fr-CA" dirty="0" smtClean="0"/>
              <a:t>Ses prières sont entendues par Dieu – un mémorial</a:t>
            </a:r>
          </a:p>
          <a:p>
            <a:r>
              <a:rPr lang="fr-CA" dirty="0" smtClean="0"/>
              <a:t>Il n’est pas sauvé jusqu’à ce que Pierre prêche l’Évangile – Actes 11:14</a:t>
            </a:r>
            <a:endParaRPr lang="fr-C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Comment Dieu amène-t-il les non sauvés au salut?</a:t>
            </a:r>
            <a:endParaRPr lang="fr-CA" dirty="0"/>
          </a:p>
        </p:txBody>
      </p:sp>
      <p:sp>
        <p:nvSpPr>
          <p:cNvPr id="3" name="Content Placeholder 2"/>
          <p:cNvSpPr>
            <a:spLocks noGrp="1"/>
          </p:cNvSpPr>
          <p:nvPr>
            <p:ph idx="1"/>
          </p:nvPr>
        </p:nvSpPr>
        <p:spPr/>
        <p:txBody>
          <a:bodyPr>
            <a:normAutofit fontScale="92500" lnSpcReduction="10000"/>
          </a:bodyPr>
          <a:lstStyle/>
          <a:p>
            <a:r>
              <a:rPr lang="fr-CA" dirty="0" smtClean="0"/>
              <a:t>Jean 16:7-9 - «le consolateur... je vous l'enverrai... il convaincra le monde en ce qui concerne le péché, la justice, et le jugement: en ce qui concerne le péché, parce qu'ils ne croient pas en moi...»</a:t>
            </a:r>
          </a:p>
          <a:p>
            <a:r>
              <a:rPr lang="fr-CA" dirty="0" smtClean="0"/>
              <a:t>Romains 10:17 - «la foi vient de ce qu'on entend, et ce qu'on entend vient de la parole de Dieu.»</a:t>
            </a:r>
          </a:p>
          <a:p>
            <a:r>
              <a:rPr lang="fr-CA" dirty="0" smtClean="0"/>
              <a:t>Actes 2:37 - «près avoir entendu ce discours, ils eurent le cœur vivement touché : Hommes frères, que ferons-nous? »</a:t>
            </a:r>
          </a:p>
          <a:p>
            <a:r>
              <a:rPr lang="fr-CA" dirty="0" smtClean="0"/>
              <a:t>Actes 16:14 - «...elle écoutait. Le Seigneur lui ouvrit le cœur, pour qu'elle fût attentive à ce que disait Paul.»</a:t>
            </a:r>
          </a:p>
          <a:p>
            <a:r>
              <a:rPr lang="fr-CA" dirty="0" smtClean="0"/>
              <a:t>Actes 7:51, 54 - «En entendant ces paroles, ils étaient furieux dans </a:t>
            </a:r>
            <a:r>
              <a:rPr lang="fr-CA" smtClean="0"/>
              <a:t>leur cœur.» </a:t>
            </a:r>
            <a:endParaRPr lang="fr-C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Jean Calvin (1509-1551)</a:t>
            </a:r>
            <a:endParaRPr lang="fr-CA" dirty="0"/>
          </a:p>
        </p:txBody>
      </p:sp>
      <p:sp>
        <p:nvSpPr>
          <p:cNvPr id="3" name="Content Placeholder 2"/>
          <p:cNvSpPr>
            <a:spLocks noGrp="1"/>
          </p:cNvSpPr>
          <p:nvPr>
            <p:ph idx="1"/>
          </p:nvPr>
        </p:nvSpPr>
        <p:spPr/>
        <p:txBody>
          <a:bodyPr/>
          <a:lstStyle/>
          <a:p>
            <a:endParaRPr lang="fr-CA" dirty="0" smtClean="0"/>
          </a:p>
          <a:p>
            <a:r>
              <a:rPr lang="fr-CA" dirty="0" smtClean="0"/>
              <a:t>Né à Paris</a:t>
            </a:r>
          </a:p>
          <a:p>
            <a:r>
              <a:rPr lang="fr-CA" dirty="0" smtClean="0"/>
              <a:t>«Réformateur» de seconde génération</a:t>
            </a:r>
          </a:p>
          <a:p>
            <a:r>
              <a:rPr lang="fr-CA" dirty="0" smtClean="0"/>
              <a:t>A écrit «Institutes of Christian Religion» en 1536</a:t>
            </a:r>
          </a:p>
          <a:p>
            <a:r>
              <a:rPr lang="fr-CA" dirty="0" smtClean="0"/>
              <a:t>Ses écrits ont inspiré les «5 points du Calvinisme» (1618-19) qui ont été formulés au Synode de </a:t>
            </a:r>
            <a:r>
              <a:rPr lang="fr-CA" dirty="0" err="1" smtClean="0"/>
              <a:t>Dordt</a:t>
            </a:r>
            <a:endParaRPr lang="fr-C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Les bases du calvinisme</a:t>
            </a:r>
            <a:br>
              <a:rPr lang="fr-CA" dirty="0" smtClean="0"/>
            </a:br>
            <a:r>
              <a:rPr lang="fr-CA" sz="2500" dirty="0" smtClean="0"/>
              <a:t>Doctrines fondamentales</a:t>
            </a:r>
            <a:endParaRPr lang="fr-CA" dirty="0"/>
          </a:p>
        </p:txBody>
      </p:sp>
      <p:sp>
        <p:nvSpPr>
          <p:cNvPr id="3" name="Content Placeholder 2"/>
          <p:cNvSpPr>
            <a:spLocks noGrp="1"/>
          </p:cNvSpPr>
          <p:nvPr>
            <p:ph idx="1"/>
          </p:nvPr>
        </p:nvSpPr>
        <p:spPr/>
        <p:txBody>
          <a:bodyPr/>
          <a:lstStyle/>
          <a:p>
            <a:pPr marL="514350" indent="-514350" algn="ctr">
              <a:buNone/>
            </a:pPr>
            <a:endParaRPr lang="fr-CA" dirty="0" smtClean="0"/>
          </a:p>
          <a:p>
            <a:pPr marL="514350" indent="-514350" algn="ctr">
              <a:buFont typeface="+mj-lt"/>
              <a:buAutoNum type="arabicPeriod"/>
            </a:pPr>
            <a:r>
              <a:rPr lang="fr-CA" dirty="0" smtClean="0"/>
              <a:t>Prédestination</a:t>
            </a:r>
          </a:p>
          <a:p>
            <a:pPr marL="514350" indent="-514350" algn="ctr">
              <a:buFont typeface="+mj-lt"/>
              <a:buAutoNum type="arabicPeriod"/>
            </a:pPr>
            <a:r>
              <a:rPr lang="fr-CA" dirty="0" smtClean="0"/>
              <a:t>Baptême des </a:t>
            </a:r>
            <a:r>
              <a:rPr lang="fr-CA" dirty="0" smtClean="0"/>
              <a:t>nouveau-nés</a:t>
            </a:r>
            <a:endParaRPr lang="fr-CA" dirty="0" smtClean="0"/>
          </a:p>
          <a:p>
            <a:pPr marL="514350" indent="-514350" algn="ctr">
              <a:buFont typeface="+mj-lt"/>
              <a:buAutoNum type="arabicPeriod"/>
            </a:pPr>
            <a:r>
              <a:rPr lang="fr-CA" dirty="0" smtClean="0"/>
              <a:t>Théologie de l’Alliance</a:t>
            </a:r>
          </a:p>
          <a:p>
            <a:pPr marL="514350" indent="-514350" algn="ctr">
              <a:buFont typeface="+mj-lt"/>
              <a:buAutoNum type="arabicPeriod"/>
            </a:pPr>
            <a:r>
              <a:rPr lang="fr-CA" dirty="0" smtClean="0"/>
              <a:t>Souveraineté de Dieu</a:t>
            </a:r>
          </a:p>
          <a:p>
            <a:pPr marL="514350" indent="-514350" algn="ctr">
              <a:buFont typeface="+mj-lt"/>
              <a:buAutoNum type="arabicPeriod"/>
            </a:pPr>
            <a:r>
              <a:rPr lang="fr-CA" dirty="0" smtClean="0"/>
              <a:t>Élection pour le salut</a:t>
            </a:r>
          </a:p>
          <a:p>
            <a:pPr marL="514350" indent="-514350" algn="ctr">
              <a:buFont typeface="+mj-lt"/>
              <a:buAutoNum type="arabicPeriod"/>
            </a:pPr>
            <a:r>
              <a:rPr lang="fr-CA" dirty="0" smtClean="0"/>
              <a:t>Interprétation allégorique des Écritures</a:t>
            </a:r>
          </a:p>
          <a:p>
            <a:pPr marL="514350" indent="-514350" algn="ctr">
              <a:buFont typeface="+mj-lt"/>
              <a:buAutoNum type="arabicPeriod"/>
            </a:pPr>
            <a:r>
              <a:rPr lang="fr-CA" dirty="0" smtClean="0"/>
              <a:t>Doctrines de la «TULIP»</a:t>
            </a:r>
            <a:endParaRPr lang="fr-C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Les bases du calvinisme</a:t>
            </a:r>
            <a:endParaRPr lang="fr-CA" dirty="0"/>
          </a:p>
        </p:txBody>
      </p:sp>
      <p:sp>
        <p:nvSpPr>
          <p:cNvPr id="3" name="Content Placeholder 2"/>
          <p:cNvSpPr>
            <a:spLocks noGrp="1"/>
          </p:cNvSpPr>
          <p:nvPr>
            <p:ph idx="1"/>
          </p:nvPr>
        </p:nvSpPr>
        <p:spPr/>
        <p:txBody>
          <a:bodyPr/>
          <a:lstStyle/>
          <a:p>
            <a:pPr>
              <a:buNone/>
            </a:pPr>
            <a:endParaRPr lang="fr-CA" dirty="0" smtClean="0"/>
          </a:p>
          <a:p>
            <a:pPr>
              <a:buNone/>
            </a:pPr>
            <a:r>
              <a:rPr lang="fr-CA" dirty="0" smtClean="0"/>
              <a:t>Quelles sont les doctrines de la TULIP?</a:t>
            </a:r>
          </a:p>
          <a:p>
            <a:pPr>
              <a:buNone/>
            </a:pPr>
            <a:endParaRPr lang="fr-CA" dirty="0" smtClean="0"/>
          </a:p>
          <a:p>
            <a:pPr>
              <a:buNone/>
            </a:pPr>
            <a:r>
              <a:rPr lang="fr-CA" dirty="0" smtClean="0"/>
              <a:t>		T – Dépravation Totale</a:t>
            </a:r>
          </a:p>
          <a:p>
            <a:pPr>
              <a:buNone/>
            </a:pPr>
            <a:r>
              <a:rPr lang="fr-CA" dirty="0" smtClean="0"/>
              <a:t>		U – Élection Inconditionnelle</a:t>
            </a:r>
          </a:p>
          <a:p>
            <a:pPr>
              <a:buNone/>
            </a:pPr>
            <a:r>
              <a:rPr lang="fr-CA" dirty="0" smtClean="0"/>
              <a:t>		L – Expiation Limitée</a:t>
            </a:r>
          </a:p>
          <a:p>
            <a:pPr>
              <a:buNone/>
            </a:pPr>
            <a:r>
              <a:rPr lang="fr-CA" dirty="0" smtClean="0"/>
              <a:t>		I – Grâce Irrésistible</a:t>
            </a:r>
          </a:p>
          <a:p>
            <a:pPr>
              <a:buNone/>
            </a:pPr>
            <a:r>
              <a:rPr lang="fr-CA" dirty="0" smtClean="0"/>
              <a:t>		P – Persévérance des Saints</a:t>
            </a:r>
          </a:p>
          <a:p>
            <a:pPr>
              <a:buNone/>
            </a:pPr>
            <a:endParaRPr lang="fr-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Les bases du calvinisme</a:t>
            </a:r>
            <a:endParaRPr lang="fr-CA" dirty="0"/>
          </a:p>
        </p:txBody>
      </p:sp>
      <p:sp>
        <p:nvSpPr>
          <p:cNvPr id="3" name="Content Placeholder 2"/>
          <p:cNvSpPr>
            <a:spLocks noGrp="1"/>
          </p:cNvSpPr>
          <p:nvPr>
            <p:ph idx="1"/>
          </p:nvPr>
        </p:nvSpPr>
        <p:spPr/>
        <p:txBody>
          <a:bodyPr/>
          <a:lstStyle/>
          <a:p>
            <a:pPr>
              <a:buNone/>
            </a:pPr>
            <a:endParaRPr lang="fr-CA" dirty="0" smtClean="0"/>
          </a:p>
          <a:p>
            <a:pPr algn="ctr">
              <a:buNone/>
            </a:pPr>
            <a:r>
              <a:rPr lang="fr-CA" dirty="0" smtClean="0"/>
              <a:t>Définir la GRÂCE IRRÉSISTIBLE</a:t>
            </a:r>
          </a:p>
          <a:p>
            <a:pPr algn="ctr">
              <a:buNone/>
            </a:pPr>
            <a:endParaRPr lang="fr-CA" dirty="0" smtClean="0"/>
          </a:p>
          <a:p>
            <a:pPr algn="ctr">
              <a:buNone/>
            </a:pPr>
            <a:r>
              <a:rPr lang="fr-CA" dirty="0" smtClean="0"/>
              <a:t>«Le point de vue calviniste de la prédestination enseigne que Dieu intervient activement dans la vie des élus pour être absolument sûr qu’ils seront sauvés.»</a:t>
            </a:r>
          </a:p>
          <a:p>
            <a:pPr algn="ctr">
              <a:buNone/>
            </a:pPr>
            <a:endParaRPr lang="fr-CA" dirty="0" smtClean="0"/>
          </a:p>
          <a:p>
            <a:pPr algn="r">
              <a:buNone/>
            </a:pPr>
            <a:r>
              <a:rPr lang="fr-CA" sz="1600" dirty="0" smtClean="0"/>
              <a:t>- R. C. </a:t>
            </a:r>
            <a:r>
              <a:rPr lang="fr-CA" sz="1600" dirty="0" err="1" smtClean="0"/>
              <a:t>Sproul</a:t>
            </a:r>
            <a:r>
              <a:rPr lang="fr-CA" sz="1600" dirty="0" smtClean="0"/>
              <a:t>, «</a:t>
            </a:r>
            <a:r>
              <a:rPr lang="fr-CA" sz="1600" dirty="0" err="1" smtClean="0"/>
              <a:t>Chosen</a:t>
            </a:r>
            <a:r>
              <a:rPr lang="fr-CA" sz="1600" dirty="0" smtClean="0"/>
              <a:t> by </a:t>
            </a:r>
            <a:r>
              <a:rPr lang="fr-CA" sz="1600" dirty="0" err="1" smtClean="0"/>
              <a:t>God</a:t>
            </a:r>
            <a:r>
              <a:rPr lang="fr-CA" sz="1600" dirty="0" smtClean="0"/>
              <a:t>», p. 34</a:t>
            </a:r>
            <a:endParaRPr lang="fr-CA"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Régénération</a:t>
            </a:r>
            <a:br>
              <a:rPr lang="fr-CA" dirty="0" smtClean="0"/>
            </a:br>
            <a:r>
              <a:rPr lang="fr-CA" sz="3000" dirty="0" smtClean="0"/>
              <a:t>Avant la foi?</a:t>
            </a:r>
            <a:endParaRPr lang="fr-CA" dirty="0"/>
          </a:p>
        </p:txBody>
      </p:sp>
      <p:sp>
        <p:nvSpPr>
          <p:cNvPr id="3" name="Content Placeholder 2"/>
          <p:cNvSpPr>
            <a:spLocks noGrp="1"/>
          </p:cNvSpPr>
          <p:nvPr>
            <p:ph idx="1"/>
          </p:nvPr>
        </p:nvSpPr>
        <p:spPr/>
        <p:txBody>
          <a:bodyPr/>
          <a:lstStyle/>
          <a:p>
            <a:endParaRPr lang="fr-CA" dirty="0" smtClean="0"/>
          </a:p>
          <a:p>
            <a:r>
              <a:rPr lang="fr-CA" dirty="0" smtClean="0"/>
              <a:t>R. C. </a:t>
            </a:r>
            <a:r>
              <a:rPr lang="fr-CA" dirty="0" err="1" smtClean="0"/>
              <a:t>Sproul</a:t>
            </a:r>
            <a:r>
              <a:rPr lang="fr-CA" dirty="0" smtClean="0"/>
              <a:t> - «Dans la régénération, Dieu change nos cœurs. Il nous donne une nouvelle disposition, une nouvelle inclinaison. C’est pourquoi nous avons dit précédemment que la régénération précède la foi.»</a:t>
            </a:r>
          </a:p>
          <a:p>
            <a:endParaRPr lang="fr-CA" dirty="0" smtClean="0"/>
          </a:p>
          <a:p>
            <a:r>
              <a:rPr lang="fr-CA" dirty="0" smtClean="0"/>
              <a:t>Jay Adams - «Seulement Dieu peut ramener à la vie des âmes mortes et leur permettre de croire. Il fait cela quand, où et comment il le veut par Son Esprit, qui régénère ou donne la vie qui mène à la foi.»</a:t>
            </a:r>
            <a:endParaRPr lang="fr-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Les Écritures qui supportent le calvinisme</a:t>
            </a:r>
            <a:endParaRPr lang="fr-CA" dirty="0"/>
          </a:p>
        </p:txBody>
      </p:sp>
      <p:sp>
        <p:nvSpPr>
          <p:cNvPr id="3" name="Content Placeholder 2"/>
          <p:cNvSpPr>
            <a:spLocks noGrp="1"/>
          </p:cNvSpPr>
          <p:nvPr>
            <p:ph idx="1"/>
          </p:nvPr>
        </p:nvSpPr>
        <p:spPr/>
        <p:txBody>
          <a:bodyPr/>
          <a:lstStyle/>
          <a:p>
            <a:endParaRPr lang="fr-CA" dirty="0" smtClean="0"/>
          </a:p>
          <a:p>
            <a:r>
              <a:rPr lang="fr-CA" dirty="0" smtClean="0"/>
              <a:t>Ézéchiel 36:26 - «Je vous donnerai un cœur nouveau, et je mettrai en vous un esprit nouveau; j'ôterai de votre corps le cœur de pierre, et je vous donnerai un cœur de chair... Maison d’Israël.» (comparer </a:t>
            </a:r>
            <a:r>
              <a:rPr lang="fr-CA" dirty="0" err="1" smtClean="0"/>
              <a:t>Ez</a:t>
            </a:r>
            <a:r>
              <a:rPr lang="fr-CA" dirty="0" smtClean="0"/>
              <a:t>. 18:30)</a:t>
            </a:r>
          </a:p>
          <a:p>
            <a:endParaRPr lang="fr-CA" dirty="0" smtClean="0"/>
          </a:p>
          <a:p>
            <a:r>
              <a:rPr lang="fr-CA" dirty="0" smtClean="0"/>
              <a:t>Jean 3:3 - «Si un homme ne naît de nouveau, il ne peut voir le royaume de Dieu.»</a:t>
            </a:r>
            <a:endParaRPr lang="fr-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Passages d’opposition</a:t>
            </a:r>
            <a:endParaRPr lang="fr-CA" dirty="0"/>
          </a:p>
        </p:txBody>
      </p:sp>
      <p:sp>
        <p:nvSpPr>
          <p:cNvPr id="3" name="Content Placeholder 2"/>
          <p:cNvSpPr>
            <a:spLocks noGrp="1"/>
          </p:cNvSpPr>
          <p:nvPr>
            <p:ph idx="1"/>
          </p:nvPr>
        </p:nvSpPr>
        <p:spPr/>
        <p:txBody>
          <a:bodyPr>
            <a:normAutofit fontScale="92500" lnSpcReduction="10000"/>
          </a:bodyPr>
          <a:lstStyle/>
          <a:p>
            <a:r>
              <a:rPr lang="fr-CA" dirty="0" smtClean="0"/>
              <a:t>Jean 1:12 - «Mais à tous ceux qui l'ont reçue, à ceux qui croient en son nom, elle a donné le pouvoir de devenir enfants de Dieu.»</a:t>
            </a:r>
          </a:p>
          <a:p>
            <a:r>
              <a:rPr lang="fr-CA" dirty="0" smtClean="0"/>
              <a:t>Éphésiens 1:13 - «En lui vous avez cru et vous avez été scellés du Saint Esprit qui avait été promis.»</a:t>
            </a:r>
          </a:p>
          <a:p>
            <a:r>
              <a:rPr lang="fr-CA" dirty="0" smtClean="0"/>
              <a:t>Jean 3:16 - «...afin que quiconque croit en lui ne périsse point, mais qu'il ait la vie éternelle.»</a:t>
            </a:r>
          </a:p>
          <a:p>
            <a:r>
              <a:rPr lang="fr-CA" dirty="0" smtClean="0"/>
              <a:t>Romains 5:1 - «Étant donc justifiés par la foi, nous avons la paix avec Dieu.»</a:t>
            </a:r>
          </a:p>
          <a:p>
            <a:r>
              <a:rPr lang="fr-CA" dirty="0" smtClean="0"/>
              <a:t>1 Pierre 1:23 - «Puisque vous avez été régénérés, non par une semence corruptible, mais par une semence incorruptible, par la parole vivante et permanente de Dieu.»</a:t>
            </a:r>
            <a:endParaRPr lang="fr-C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Samuel </a:t>
            </a:r>
            <a:r>
              <a:rPr lang="fr-CA" dirty="0" err="1" smtClean="0"/>
              <a:t>Ridout</a:t>
            </a:r>
            <a:r>
              <a:rPr lang="fr-CA" dirty="0" smtClean="0"/>
              <a:t/>
            </a:r>
            <a:br>
              <a:rPr lang="fr-CA" dirty="0" smtClean="0"/>
            </a:br>
            <a:r>
              <a:rPr lang="fr-CA" sz="2500" dirty="0" smtClean="0"/>
              <a:t>Auteur et enseignant biblique</a:t>
            </a:r>
            <a:endParaRPr lang="fr-CA" dirty="0"/>
          </a:p>
        </p:txBody>
      </p:sp>
      <p:sp>
        <p:nvSpPr>
          <p:cNvPr id="3" name="Content Placeholder 2"/>
          <p:cNvSpPr>
            <a:spLocks noGrp="1"/>
          </p:cNvSpPr>
          <p:nvPr>
            <p:ph idx="1"/>
          </p:nvPr>
        </p:nvSpPr>
        <p:spPr/>
        <p:txBody>
          <a:bodyPr>
            <a:normAutofit fontScale="85000" lnSpcReduction="10000"/>
          </a:bodyPr>
          <a:lstStyle/>
          <a:p>
            <a:r>
              <a:rPr lang="fr-CA" dirty="0" smtClean="0"/>
              <a:t>«Étant régénéré, non par une semence corruptible, mais par une semence incorruptible, par la parole vivante et permanente de Dieu.» La régénération est par la Parole de Dieu. Elle est un acte souverain de Dieu, par son Esprit; personne ne peut le questionner. Par contre, ce verset nous empêche de séparer, comme cela a été fait plusieurs fois, la régénération de la foi dans l’Évangile. Il a été enseigné que la régénération précède la foi; ici nous sommes enseignés que la Parole de Dieu est l’instrument de la régénération. Donc même si nous pouvons distinguer la foi de la régénération, nous ne pouvons pas les séparer. Jean 3:3 et 3:16 doivent toujours aller ensemble. Il n’y a pas d’anomalie possible comme un homme régénéré, mais qui n’a pas encore cru à l’évangile.»</a:t>
            </a:r>
          </a:p>
          <a:p>
            <a:pPr lvl="0" algn="r">
              <a:buNone/>
            </a:pPr>
            <a:r>
              <a:rPr lang="fr-CA" sz="1600" dirty="0" smtClean="0"/>
              <a:t>- Samuel </a:t>
            </a:r>
            <a:r>
              <a:rPr lang="fr-CA" sz="1600" dirty="0" err="1" smtClean="0"/>
              <a:t>Ridout</a:t>
            </a:r>
            <a:r>
              <a:rPr lang="fr-CA" sz="1600" dirty="0" smtClean="0"/>
              <a:t>, </a:t>
            </a:r>
            <a:r>
              <a:rPr lang="fr-CA" sz="1600" dirty="0" err="1" smtClean="0"/>
              <a:t>Numerical</a:t>
            </a:r>
            <a:r>
              <a:rPr lang="fr-CA" sz="1600" dirty="0" smtClean="0"/>
              <a:t> Bible, Vol. 6,p. 148-149</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230</TotalTime>
  <Words>1014</Words>
  <Application>Microsoft Office PowerPoint</Application>
  <PresentationFormat>Affichage à l'écran (4:3)</PresentationFormat>
  <Paragraphs>78</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Flow</vt:lpstr>
      <vt:lpstr>Le calvinisme et la régénération –  Grâce irrésistible</vt:lpstr>
      <vt:lpstr>Jean Calvin (1509-1551)</vt:lpstr>
      <vt:lpstr>Les bases du calvinisme Doctrines fondamentales</vt:lpstr>
      <vt:lpstr>Les bases du calvinisme</vt:lpstr>
      <vt:lpstr>Les bases du calvinisme</vt:lpstr>
      <vt:lpstr>Régénération Avant la foi?</vt:lpstr>
      <vt:lpstr>Les Écritures qui supportent le calvinisme</vt:lpstr>
      <vt:lpstr>Passages d’opposition</vt:lpstr>
      <vt:lpstr>Samuel Ridout Auteur et enseignant biblique</vt:lpstr>
      <vt:lpstr>Régénération et Enfants / Enfants des élus? Enseignement de Jean Calvin</vt:lpstr>
      <vt:lpstr>Régénération et Enfants / Enfants des élus? Calvin et le salut des enfants des élus</vt:lpstr>
      <vt:lpstr>Le non-croyant et la régénération Croire ou plaider pour la régénération?</vt:lpstr>
      <vt:lpstr>C. H. Spurgeon</vt:lpstr>
      <vt:lpstr>Étude de cas : Corneille Centurion romain – Actes 10:1-5</vt:lpstr>
      <vt:lpstr>Comment Dieu amène-t-il les non sauvés au salut?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Noemy</dc:creator>
  <cp:lastModifiedBy>Dr_David</cp:lastModifiedBy>
  <cp:revision>9</cp:revision>
  <dcterms:created xsi:type="dcterms:W3CDTF">2013-02-19T20:23:44Z</dcterms:created>
  <dcterms:modified xsi:type="dcterms:W3CDTF">2013-02-20T16:11:41Z</dcterms:modified>
</cp:coreProperties>
</file>