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01EF432A-564A-4E83-988B-83BBFA421CE6}"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01EF432A-564A-4E83-988B-83BBFA421CE6}"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01EF432A-564A-4E83-988B-83BBFA421CE6}"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40AFD4-473B-4FE6-BE0A-70816379012C}" type="datetimeFigureOut">
              <a:rPr lang="fr-CA" smtClean="0"/>
              <a:pPr/>
              <a:t>2013-02-18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01EF432A-564A-4E83-988B-83BBFA421CE6}" type="slidenum">
              <a:rPr lang="fr-CA" smtClean="0"/>
              <a:pPr/>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40AFD4-473B-4FE6-BE0A-70816379012C}" type="datetimeFigureOut">
              <a:rPr lang="fr-CA" smtClean="0"/>
              <a:pPr/>
              <a:t>2013-02-18</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EF432A-564A-4E83-988B-83BBFA421CE6}" type="slidenum">
              <a:rPr lang="fr-CA" smtClean="0"/>
              <a:pPr/>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772816"/>
            <a:ext cx="7851648" cy="2489448"/>
          </a:xfrm>
        </p:spPr>
        <p:txBody>
          <a:bodyPr>
            <a:normAutofit fontScale="90000"/>
          </a:bodyPr>
          <a:lstStyle/>
          <a:p>
            <a:pPr algn="ctr"/>
            <a:r>
              <a:rPr lang="en-CA" dirty="0" smtClean="0"/>
              <a:t>La doctrine de la </a:t>
            </a:r>
            <a:r>
              <a:rPr lang="en-CA" dirty="0" err="1" smtClean="0"/>
              <a:t>dépravation</a:t>
            </a:r>
            <a:r>
              <a:rPr lang="en-CA" dirty="0" smtClean="0"/>
              <a:t> </a:t>
            </a:r>
            <a:r>
              <a:rPr lang="en-CA" dirty="0" err="1" smtClean="0"/>
              <a:t>totale</a:t>
            </a:r>
            <a:r>
              <a:rPr lang="en-CA" dirty="0" smtClean="0"/>
              <a:t> et de </a:t>
            </a:r>
            <a:r>
              <a:rPr lang="en-CA" dirty="0" err="1" smtClean="0"/>
              <a:t>l’élection</a:t>
            </a:r>
            <a:endParaRPr lang="fr-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5 sens de la «mort» dans les Écritures</a:t>
            </a:r>
            <a:endParaRPr lang="fr-CA" dirty="0"/>
          </a:p>
        </p:txBody>
      </p:sp>
      <p:graphicFrame>
        <p:nvGraphicFramePr>
          <p:cNvPr id="4" name="Content Placeholder 3"/>
          <p:cNvGraphicFramePr>
            <a:graphicFrameLocks noGrp="1"/>
          </p:cNvGraphicFramePr>
          <p:nvPr>
            <p:ph idx="1"/>
          </p:nvPr>
        </p:nvGraphicFramePr>
        <p:xfrm>
          <a:off x="457200" y="1935163"/>
          <a:ext cx="8229600" cy="4023360"/>
        </p:xfrm>
        <a:graphic>
          <a:graphicData uri="http://schemas.openxmlformats.org/drawingml/2006/table">
            <a:tbl>
              <a:tblPr firstRow="1" bandRow="1">
                <a:tableStyleId>{69CF1AB2-1976-4502-BF36-3FF5EA218861}</a:tableStyleId>
              </a:tblPr>
              <a:tblGrid>
                <a:gridCol w="2743200"/>
                <a:gridCol w="2743200"/>
                <a:gridCol w="2743200"/>
              </a:tblGrid>
              <a:tr h="370840">
                <a:tc>
                  <a:txBody>
                    <a:bodyPr/>
                    <a:lstStyle/>
                    <a:p>
                      <a:pPr algn="ctr"/>
                      <a:r>
                        <a:rPr lang="fr-CA" b="0" dirty="0" smtClean="0"/>
                        <a:t>Mort physique</a:t>
                      </a:r>
                      <a:endParaRPr lang="fr-CA" b="0" dirty="0"/>
                    </a:p>
                  </a:txBody>
                  <a:tcPr/>
                </a:tc>
                <a:tc>
                  <a:txBody>
                    <a:bodyPr/>
                    <a:lstStyle/>
                    <a:p>
                      <a:pPr algn="ctr"/>
                      <a:r>
                        <a:rPr lang="fr-CA" b="0" dirty="0" smtClean="0"/>
                        <a:t>Séparation</a:t>
                      </a:r>
                      <a:r>
                        <a:rPr lang="fr-CA" b="0" baseline="0" dirty="0" smtClean="0"/>
                        <a:t> entre la vie et le corps</a:t>
                      </a:r>
                      <a:endParaRPr lang="fr-CA" b="0" dirty="0"/>
                    </a:p>
                  </a:txBody>
                  <a:tcPr/>
                </a:tc>
                <a:tc>
                  <a:txBody>
                    <a:bodyPr/>
                    <a:lstStyle/>
                    <a:p>
                      <a:pPr algn="ctr"/>
                      <a:r>
                        <a:rPr lang="fr-CA" b="0" dirty="0" smtClean="0"/>
                        <a:t>Hébreux</a:t>
                      </a:r>
                      <a:endParaRPr lang="fr-CA" b="0" dirty="0"/>
                    </a:p>
                  </a:txBody>
                  <a:tcPr/>
                </a:tc>
              </a:tr>
              <a:tr h="370840">
                <a:tc>
                  <a:txBody>
                    <a:bodyPr/>
                    <a:lstStyle/>
                    <a:p>
                      <a:pPr algn="ctr"/>
                      <a:r>
                        <a:rPr lang="fr-CA" dirty="0" smtClean="0"/>
                        <a:t>Mort spirituelle</a:t>
                      </a:r>
                      <a:endParaRPr lang="fr-CA" dirty="0"/>
                    </a:p>
                  </a:txBody>
                  <a:tcPr/>
                </a:tc>
                <a:tc>
                  <a:txBody>
                    <a:bodyPr/>
                    <a:lstStyle/>
                    <a:p>
                      <a:pPr algn="ctr"/>
                      <a:r>
                        <a:rPr lang="fr-CA" dirty="0" smtClean="0"/>
                        <a:t>Séparation spirituelle de Dieu à cause du péché</a:t>
                      </a:r>
                      <a:endParaRPr lang="fr-CA" dirty="0"/>
                    </a:p>
                  </a:txBody>
                  <a:tcPr/>
                </a:tc>
                <a:tc>
                  <a:txBody>
                    <a:bodyPr/>
                    <a:lstStyle/>
                    <a:p>
                      <a:pPr algn="ctr"/>
                      <a:r>
                        <a:rPr lang="fr-CA" dirty="0" smtClean="0"/>
                        <a:t>Genèse</a:t>
                      </a:r>
                      <a:r>
                        <a:rPr lang="fr-CA" baseline="0" dirty="0" smtClean="0"/>
                        <a:t> 2:17</a:t>
                      </a:r>
                    </a:p>
                    <a:p>
                      <a:pPr algn="ctr"/>
                      <a:r>
                        <a:rPr lang="fr-CA" baseline="0" dirty="0" smtClean="0"/>
                        <a:t>Éphésiens 2:1</a:t>
                      </a:r>
                      <a:endParaRPr lang="fr-CA" dirty="0"/>
                    </a:p>
                  </a:txBody>
                  <a:tcPr/>
                </a:tc>
              </a:tr>
              <a:tr h="370840">
                <a:tc>
                  <a:txBody>
                    <a:bodyPr/>
                    <a:lstStyle/>
                    <a:p>
                      <a:pPr algn="ctr"/>
                      <a:r>
                        <a:rPr lang="fr-CA" dirty="0" smtClean="0"/>
                        <a:t>Mort éternelle</a:t>
                      </a:r>
                      <a:endParaRPr lang="fr-CA" dirty="0"/>
                    </a:p>
                  </a:txBody>
                  <a:tcPr/>
                </a:tc>
                <a:tc>
                  <a:txBody>
                    <a:bodyPr/>
                    <a:lstStyle/>
                    <a:p>
                      <a:pPr algn="ctr"/>
                      <a:r>
                        <a:rPr lang="fr-CA" dirty="0" smtClean="0"/>
                        <a:t>Séparation éternelle de Dieu pour toujours</a:t>
                      </a:r>
                      <a:r>
                        <a:rPr lang="fr-CA" baseline="0" dirty="0" smtClean="0"/>
                        <a:t> à la mort</a:t>
                      </a:r>
                      <a:endParaRPr lang="fr-CA" dirty="0"/>
                    </a:p>
                  </a:txBody>
                  <a:tcPr/>
                </a:tc>
                <a:tc>
                  <a:txBody>
                    <a:bodyPr/>
                    <a:lstStyle/>
                    <a:p>
                      <a:pPr algn="ctr"/>
                      <a:r>
                        <a:rPr lang="fr-CA" dirty="0" smtClean="0"/>
                        <a:t>Apocalypse 20:14</a:t>
                      </a:r>
                    </a:p>
                    <a:p>
                      <a:pPr algn="ctr"/>
                      <a:r>
                        <a:rPr lang="fr-CA" dirty="0" smtClean="0"/>
                        <a:t>Matthieu 25:46</a:t>
                      </a:r>
                    </a:p>
                  </a:txBody>
                  <a:tcPr/>
                </a:tc>
              </a:tr>
              <a:tr h="370840">
                <a:tc>
                  <a:txBody>
                    <a:bodyPr/>
                    <a:lstStyle/>
                    <a:p>
                      <a:pPr algn="ctr"/>
                      <a:r>
                        <a:rPr lang="fr-CA" dirty="0" smtClean="0"/>
                        <a:t>Mort positionnelle</a:t>
                      </a:r>
                      <a:endParaRPr lang="fr-CA" dirty="0"/>
                    </a:p>
                  </a:txBody>
                  <a:tcPr/>
                </a:tc>
                <a:tc>
                  <a:txBody>
                    <a:bodyPr/>
                    <a:lstStyle/>
                    <a:p>
                      <a:pPr algn="ctr"/>
                      <a:r>
                        <a:rPr lang="fr-CA" dirty="0" smtClean="0"/>
                        <a:t>Séparation de notre ancienne</a:t>
                      </a:r>
                      <a:r>
                        <a:rPr lang="fr-CA" baseline="0" dirty="0" smtClean="0"/>
                        <a:t> vie (positionnelle) au salut</a:t>
                      </a:r>
                      <a:endParaRPr lang="fr-CA" dirty="0"/>
                    </a:p>
                  </a:txBody>
                  <a:tcPr/>
                </a:tc>
                <a:tc>
                  <a:txBody>
                    <a:bodyPr/>
                    <a:lstStyle/>
                    <a:p>
                      <a:pPr algn="ctr"/>
                      <a:r>
                        <a:rPr lang="fr-CA" dirty="0" smtClean="0"/>
                        <a:t>Galates 2:20</a:t>
                      </a:r>
                    </a:p>
                    <a:p>
                      <a:pPr algn="ctr"/>
                      <a:r>
                        <a:rPr lang="fr-CA" dirty="0" smtClean="0"/>
                        <a:t>Romains 6:3-6</a:t>
                      </a:r>
                      <a:endParaRPr lang="fr-CA" dirty="0"/>
                    </a:p>
                  </a:txBody>
                  <a:tcPr/>
                </a:tc>
              </a:tr>
              <a:tr h="370840">
                <a:tc>
                  <a:txBody>
                    <a:bodyPr/>
                    <a:lstStyle/>
                    <a:p>
                      <a:pPr algn="ctr"/>
                      <a:r>
                        <a:rPr lang="fr-CA" dirty="0" smtClean="0"/>
                        <a:t>Mort</a:t>
                      </a:r>
                      <a:r>
                        <a:rPr lang="fr-CA" baseline="0" dirty="0" smtClean="0"/>
                        <a:t> «de la communion»</a:t>
                      </a:r>
                      <a:endParaRPr lang="fr-CA" dirty="0"/>
                    </a:p>
                  </a:txBody>
                  <a:tcPr/>
                </a:tc>
                <a:tc>
                  <a:txBody>
                    <a:bodyPr/>
                    <a:lstStyle/>
                    <a:p>
                      <a:pPr algn="ctr"/>
                      <a:r>
                        <a:rPr lang="fr-CA" dirty="0" smtClean="0"/>
                        <a:t>Séparation de notre communion avec Christ, «récidive»</a:t>
                      </a:r>
                      <a:endParaRPr lang="fr-CA" dirty="0"/>
                    </a:p>
                  </a:txBody>
                  <a:tcPr/>
                </a:tc>
                <a:tc>
                  <a:txBody>
                    <a:bodyPr/>
                    <a:lstStyle/>
                    <a:p>
                      <a:pPr algn="ctr"/>
                      <a:r>
                        <a:rPr lang="fr-CA" dirty="0" smtClean="0"/>
                        <a:t>Luc 15:24</a:t>
                      </a:r>
                    </a:p>
                    <a:p>
                      <a:pPr algn="ctr"/>
                      <a:r>
                        <a:rPr lang="fr-CA" dirty="0" smtClean="0"/>
                        <a:t>1 Timothée</a:t>
                      </a:r>
                      <a:r>
                        <a:rPr lang="fr-CA" baseline="0" dirty="0" smtClean="0"/>
                        <a:t> 6:6</a:t>
                      </a:r>
                      <a:endParaRPr lang="fr-CA"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Genèse 2:17, 3:8</a:t>
            </a:r>
            <a:endParaRPr lang="fr-CA" dirty="0"/>
          </a:p>
        </p:txBody>
      </p:sp>
      <p:sp>
        <p:nvSpPr>
          <p:cNvPr id="3" name="Content Placeholder 2"/>
          <p:cNvSpPr>
            <a:spLocks noGrp="1"/>
          </p:cNvSpPr>
          <p:nvPr>
            <p:ph idx="1"/>
          </p:nvPr>
        </p:nvSpPr>
        <p:spPr/>
        <p:txBody>
          <a:bodyPr>
            <a:normAutofit/>
          </a:bodyPr>
          <a:lstStyle/>
          <a:p>
            <a:endParaRPr lang="fr-CA" dirty="0" smtClean="0"/>
          </a:p>
          <a:p>
            <a:pPr algn="ctr"/>
            <a:r>
              <a:rPr lang="fr-CA" dirty="0" smtClean="0"/>
              <a:t>«Mais tu ne mangeras pas de l'arbre de la connaissance du bien et du mal, car le jour où tu en mangeras, tu mourras.»</a:t>
            </a:r>
          </a:p>
          <a:p>
            <a:pPr>
              <a:buNone/>
            </a:pPr>
            <a:endParaRPr lang="fr-CA" dirty="0" smtClean="0"/>
          </a:p>
          <a:p>
            <a:pPr algn="ctr"/>
            <a:r>
              <a:rPr lang="fr-CA" dirty="0" smtClean="0"/>
              <a:t>«Alors ils entendirent la voix de l'Éternel Dieu, qui parcourait le jardin vers le soir, et l'homme et sa femme se cachèrent loin de la face de l'Éternel Dieu, au milieu des arbres du jardin. Mais l'Éternel Dieu appela l'homme, et lui dit: Où es-tu? »</a:t>
            </a:r>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Jean 5:25</a:t>
            </a:r>
            <a:endParaRPr lang="fr-CA" dirty="0"/>
          </a:p>
        </p:txBody>
      </p:sp>
      <p:sp>
        <p:nvSpPr>
          <p:cNvPr id="3" name="Content Placeholder 2"/>
          <p:cNvSpPr>
            <a:spLocks noGrp="1"/>
          </p:cNvSpPr>
          <p:nvPr>
            <p:ph idx="1"/>
          </p:nvPr>
        </p:nvSpPr>
        <p:spPr>
          <a:xfrm>
            <a:off x="457200" y="2420888"/>
            <a:ext cx="8229600" cy="3903712"/>
          </a:xfrm>
        </p:spPr>
        <p:txBody>
          <a:bodyPr/>
          <a:lstStyle/>
          <a:p>
            <a:pPr algn="ctr">
              <a:buNone/>
            </a:pPr>
            <a:r>
              <a:rPr lang="fr-CA" sz="4000" dirty="0" smtClean="0"/>
              <a:t>En vérité, en vérité, je vous le dis, l'heure vient, et elle est déjà venue, où les </a:t>
            </a:r>
            <a:r>
              <a:rPr lang="fr-CA" sz="4000" b="1" dirty="0" smtClean="0"/>
              <a:t>morts</a:t>
            </a:r>
            <a:r>
              <a:rPr lang="fr-CA" sz="4000" dirty="0" smtClean="0"/>
              <a:t> entendront la voix du Fils de Dieu; et ceux qui l'auront entendue vivront. </a:t>
            </a:r>
          </a:p>
          <a:p>
            <a:pPr algn="ctr"/>
            <a:endParaRPr lang="fr-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 H. </a:t>
            </a:r>
            <a:r>
              <a:rPr lang="fr-CA" dirty="0" err="1" smtClean="0"/>
              <a:t>Spurgeon</a:t>
            </a:r>
            <a:endParaRPr lang="fr-CA" dirty="0"/>
          </a:p>
        </p:txBody>
      </p:sp>
      <p:sp>
        <p:nvSpPr>
          <p:cNvPr id="3" name="Content Placeholder 2"/>
          <p:cNvSpPr>
            <a:spLocks noGrp="1"/>
          </p:cNvSpPr>
          <p:nvPr>
            <p:ph idx="1"/>
          </p:nvPr>
        </p:nvSpPr>
        <p:spPr/>
        <p:txBody>
          <a:bodyPr>
            <a:normAutofit/>
          </a:bodyPr>
          <a:lstStyle/>
          <a:p>
            <a:pPr marL="0" indent="0" algn="just">
              <a:buNone/>
            </a:pPr>
            <a:r>
              <a:rPr lang="fr-CA" dirty="0" smtClean="0"/>
              <a:t>«</a:t>
            </a:r>
            <a:r>
              <a:rPr lang="fr-CA" dirty="0"/>
              <a:t>Si je dois prêcher la foi en Christ à un homme qui est régénéré, alors l’homme, étant régénéré, est déjà sauvé, et ce n’est pas nécessaire (c’est même ridicule) que je lui prêche Christ et que je le prie de croire pour être en mesure d’être sauvé quand il l’est déjà, étant régénéré. Devrais-je seulement prêcher la foi à ceux qui l’ont déjà? C’est absurde! Doit-on attendre que l’homme soit guéri avant de lui donner des médicaments? C’est prêcher Christ aux justes et non aux </a:t>
            </a:r>
            <a:r>
              <a:rPr lang="fr-CA" dirty="0" smtClean="0"/>
              <a:t>pécheurs.»</a:t>
            </a:r>
          </a:p>
          <a:p>
            <a:pPr marL="0" indent="0" algn="just">
              <a:buNone/>
            </a:pPr>
            <a:endParaRPr lang="fr-CA" sz="1600" dirty="0" smtClean="0"/>
          </a:p>
          <a:p>
            <a:pPr marL="0" lvl="0" indent="0" algn="r">
              <a:buNone/>
            </a:pPr>
            <a:r>
              <a:rPr lang="en-CA" sz="1600" dirty="0"/>
              <a:t>C. H. Spurgeon, Warrant of Faith, (Pasadena, TX </a:t>
            </a:r>
            <a:r>
              <a:rPr lang="en-CA" sz="1600" dirty="0" smtClean="0"/>
              <a:t>: Pilgrim </a:t>
            </a:r>
            <a:r>
              <a:rPr lang="en-CA" sz="1600" dirty="0"/>
              <a:t>Publications, 1978)</a:t>
            </a:r>
            <a:endParaRPr lang="en-US" sz="1600" dirty="0"/>
          </a:p>
          <a:p>
            <a:pPr marL="0" indent="0" algn="r">
              <a:buNone/>
            </a:pPr>
            <a:endParaRPr lang="fr-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Parabole des terres</a:t>
            </a:r>
            <a:endParaRPr lang="en-US" dirty="0"/>
          </a:p>
        </p:txBody>
      </p:sp>
      <p:sp>
        <p:nvSpPr>
          <p:cNvPr id="3" name="Content Placeholder 2"/>
          <p:cNvSpPr>
            <a:spLocks noGrp="1"/>
          </p:cNvSpPr>
          <p:nvPr>
            <p:ph idx="1"/>
          </p:nvPr>
        </p:nvSpPr>
        <p:spPr/>
        <p:txBody>
          <a:bodyPr>
            <a:normAutofit/>
          </a:bodyPr>
          <a:lstStyle/>
          <a:p>
            <a:r>
              <a:rPr lang="fr-CA" sz="3500" dirty="0" smtClean="0"/>
              <a:t>Quatre terres</a:t>
            </a:r>
          </a:p>
          <a:p>
            <a:r>
              <a:rPr lang="fr-FR" sz="3500" dirty="0" smtClean="0"/>
              <a:t>«Puis le </a:t>
            </a:r>
            <a:r>
              <a:rPr lang="fr-FR" sz="3500" dirty="0"/>
              <a:t>diable vient, et enlève de leur </a:t>
            </a:r>
            <a:r>
              <a:rPr lang="fr-FR" sz="3500" dirty="0" smtClean="0"/>
              <a:t>cœur </a:t>
            </a:r>
            <a:r>
              <a:rPr lang="fr-FR" sz="3500" dirty="0"/>
              <a:t>la </a:t>
            </a:r>
            <a:r>
              <a:rPr lang="fr-FR" sz="3500" dirty="0" smtClean="0"/>
              <a:t>parole»</a:t>
            </a:r>
          </a:p>
          <a:p>
            <a:r>
              <a:rPr lang="fr-FR" sz="3500" dirty="0" smtClean="0"/>
              <a:t>«Ayant entendu»</a:t>
            </a:r>
          </a:p>
          <a:p>
            <a:r>
              <a:rPr lang="fr-FR" sz="3500" dirty="0" smtClean="0"/>
              <a:t>Trouva une demeure dans le cœur</a:t>
            </a:r>
          </a:p>
          <a:p>
            <a:r>
              <a:rPr lang="fr-FR" sz="3500" dirty="0" smtClean="0"/>
              <a:t>«De peur qu’ils ne croient et soient sauvés» </a:t>
            </a:r>
            <a:endParaRPr lang="en-US" sz="3500" dirty="0"/>
          </a:p>
        </p:txBody>
      </p:sp>
    </p:spTree>
    <p:extLst>
      <p:ext uri="{BB962C8B-B14F-4D97-AF65-F5344CB8AC3E}">
        <p14:creationId xmlns:p14="http://schemas.microsoft.com/office/powerpoint/2010/main" val="3772149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2060848"/>
            <a:ext cx="7851648" cy="1828800"/>
          </a:xfrm>
        </p:spPr>
        <p:txBody>
          <a:bodyPr>
            <a:normAutofit fontScale="90000"/>
          </a:bodyPr>
          <a:lstStyle/>
          <a:p>
            <a:pPr algn="ctr"/>
            <a:r>
              <a:rPr lang="fr-CA" dirty="0" smtClean="0"/>
              <a:t>L’élection, la prédestination et les Écritures</a:t>
            </a:r>
            <a:endParaRPr lang="en-US" dirty="0"/>
          </a:p>
        </p:txBody>
      </p:sp>
      <p:sp>
        <p:nvSpPr>
          <p:cNvPr id="5" name="Subtitle 4"/>
          <p:cNvSpPr>
            <a:spLocks noGrp="1"/>
          </p:cNvSpPr>
          <p:nvPr>
            <p:ph type="subTitle" idx="1"/>
          </p:nvPr>
        </p:nvSpPr>
        <p:spPr>
          <a:xfrm>
            <a:off x="533400" y="4437112"/>
            <a:ext cx="7854696" cy="544024"/>
          </a:xfrm>
        </p:spPr>
        <p:txBody>
          <a:bodyPr/>
          <a:lstStyle/>
          <a:p>
            <a:pPr algn="l"/>
            <a:r>
              <a:rPr lang="fr-CA" dirty="0" smtClean="0"/>
              <a:t>Partie 2</a:t>
            </a:r>
            <a:endParaRPr lang="en-US" dirty="0"/>
          </a:p>
        </p:txBody>
      </p:sp>
    </p:spTree>
    <p:extLst>
      <p:ext uri="{BB962C8B-B14F-4D97-AF65-F5344CB8AC3E}">
        <p14:creationId xmlns:p14="http://schemas.microsoft.com/office/powerpoint/2010/main" val="3165115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 H. </a:t>
            </a:r>
            <a:r>
              <a:rPr lang="fr-CA" dirty="0" err="1" smtClean="0"/>
              <a:t>Spurgeon</a:t>
            </a:r>
            <a:endParaRPr lang="en-US" dirty="0"/>
          </a:p>
        </p:txBody>
      </p:sp>
      <p:sp>
        <p:nvSpPr>
          <p:cNvPr id="3" name="Content Placeholder 2"/>
          <p:cNvSpPr>
            <a:spLocks noGrp="1"/>
          </p:cNvSpPr>
          <p:nvPr>
            <p:ph idx="1"/>
          </p:nvPr>
        </p:nvSpPr>
        <p:spPr/>
        <p:txBody>
          <a:bodyPr/>
          <a:lstStyle/>
          <a:p>
            <a:pPr marL="0" indent="0">
              <a:buNone/>
            </a:pPr>
            <a:r>
              <a:rPr lang="fr-CA" dirty="0" smtClean="0"/>
              <a:t>On demanda à C. H. </a:t>
            </a:r>
            <a:r>
              <a:rPr lang="fr-CA" dirty="0" err="1" smtClean="0"/>
              <a:t>Spurgeon</a:t>
            </a:r>
            <a:r>
              <a:rPr lang="fr-CA" dirty="0" smtClean="0"/>
              <a:t> :</a:t>
            </a:r>
          </a:p>
          <a:p>
            <a:pPr marL="0" indent="0">
              <a:buNone/>
            </a:pPr>
            <a:r>
              <a:rPr lang="fr-CA" dirty="0" smtClean="0"/>
              <a:t>«Comment réconciliez-vous l’élection avec le libre arbitre?» Il répondit : «Je n’essaie jamais de réconcilier de bons amis.»</a:t>
            </a:r>
          </a:p>
          <a:p>
            <a:pPr marL="0" indent="0">
              <a:buNone/>
            </a:pPr>
            <a:endParaRPr lang="fr-CA" dirty="0"/>
          </a:p>
          <a:p>
            <a:pPr marL="0" indent="0">
              <a:buNone/>
            </a:pPr>
            <a:r>
              <a:rPr lang="fr-CA" dirty="0" smtClean="0"/>
              <a:t>«J’aimerais mieux être 1000 fois inconsistant avec M. </a:t>
            </a:r>
            <a:r>
              <a:rPr lang="fr-CA" dirty="0" err="1" smtClean="0"/>
              <a:t>Spurgeon</a:t>
            </a:r>
            <a:r>
              <a:rPr lang="fr-CA" dirty="0" smtClean="0"/>
              <a:t> que d’être une fois inconsistant avec les Saintes Écritures.»</a:t>
            </a:r>
            <a:endParaRPr lang="en-US" dirty="0"/>
          </a:p>
        </p:txBody>
      </p:sp>
    </p:spTree>
    <p:extLst>
      <p:ext uri="{BB962C8B-B14F-4D97-AF65-F5344CB8AC3E}">
        <p14:creationId xmlns:p14="http://schemas.microsoft.com/office/powerpoint/2010/main" val="404529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Les bases du calvinisme</a:t>
            </a:r>
            <a:endParaRPr lang="en-US" dirty="0"/>
          </a:p>
        </p:txBody>
      </p:sp>
      <p:sp>
        <p:nvSpPr>
          <p:cNvPr id="3" name="Content Placeholder 2"/>
          <p:cNvSpPr>
            <a:spLocks noGrp="1"/>
          </p:cNvSpPr>
          <p:nvPr>
            <p:ph idx="1"/>
          </p:nvPr>
        </p:nvSpPr>
        <p:spPr/>
        <p:txBody>
          <a:bodyPr/>
          <a:lstStyle/>
          <a:p>
            <a:pPr marL="0" indent="0" algn="ctr">
              <a:buNone/>
            </a:pPr>
            <a:r>
              <a:rPr lang="fr-CA" sz="3000" dirty="0" smtClean="0"/>
              <a:t>Définition de l’élection inconditionnelle : </a:t>
            </a:r>
          </a:p>
          <a:p>
            <a:pPr marL="0" indent="0" algn="ctr">
              <a:buNone/>
            </a:pPr>
            <a:endParaRPr lang="fr-CA" sz="3000" dirty="0"/>
          </a:p>
          <a:p>
            <a:pPr marL="0" indent="0" algn="ctr">
              <a:buNone/>
            </a:pPr>
            <a:r>
              <a:rPr lang="fr-CA" sz="3000" dirty="0" smtClean="0"/>
              <a:t>«Le choix de Dieu de certains individus pour le salut avant la fondation du monde reposant seulement en sa volonté souveraine.»</a:t>
            </a:r>
          </a:p>
          <a:p>
            <a:pPr marL="0" indent="0" algn="ctr">
              <a:buNone/>
            </a:pPr>
            <a:endParaRPr lang="fr-CA" dirty="0" smtClean="0"/>
          </a:p>
          <a:p>
            <a:pPr marL="0" indent="0" algn="r">
              <a:buNone/>
            </a:pPr>
            <a:r>
              <a:rPr lang="fr-CA" sz="1600" dirty="0" smtClean="0"/>
              <a:t>Steele &amp; Thomas, «Five points of </a:t>
            </a:r>
            <a:r>
              <a:rPr lang="fr-CA" sz="1600" dirty="0" err="1" smtClean="0"/>
              <a:t>Calvinism</a:t>
            </a:r>
            <a:r>
              <a:rPr lang="fr-CA" sz="1600" dirty="0" smtClean="0"/>
              <a:t>», p. 30</a:t>
            </a:r>
            <a:endParaRPr lang="en-US" sz="1600" dirty="0"/>
          </a:p>
        </p:txBody>
      </p:sp>
    </p:spTree>
    <p:extLst>
      <p:ext uri="{BB962C8B-B14F-4D97-AF65-F5344CB8AC3E}">
        <p14:creationId xmlns:p14="http://schemas.microsoft.com/office/powerpoint/2010/main" val="189607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«Choisi» et «Élu»</a:t>
            </a:r>
            <a:endParaRPr lang="en-US" dirty="0"/>
          </a:p>
        </p:txBody>
      </p:sp>
      <p:sp>
        <p:nvSpPr>
          <p:cNvPr id="3" name="Content Placeholder 2"/>
          <p:cNvSpPr>
            <a:spLocks noGrp="1"/>
          </p:cNvSpPr>
          <p:nvPr>
            <p:ph idx="1"/>
          </p:nvPr>
        </p:nvSpPr>
        <p:spPr/>
        <p:txBody>
          <a:bodyPr/>
          <a:lstStyle/>
          <a:p>
            <a:r>
              <a:rPr lang="fr-CA" dirty="0" smtClean="0"/>
              <a:t>Utilisé 51 fois dans le </a:t>
            </a:r>
            <a:r>
              <a:rPr lang="fr-CA" dirty="0" err="1" smtClean="0"/>
              <a:t>Noueau</a:t>
            </a:r>
            <a:r>
              <a:rPr lang="fr-CA" dirty="0" smtClean="0"/>
              <a:t> Testament</a:t>
            </a:r>
          </a:p>
          <a:p>
            <a:r>
              <a:rPr lang="fr-CA" dirty="0" smtClean="0"/>
              <a:t>Le même mot grec «</a:t>
            </a:r>
            <a:r>
              <a:rPr lang="fr-CA" dirty="0" err="1" smtClean="0"/>
              <a:t>Eklogomai</a:t>
            </a:r>
            <a:r>
              <a:rPr lang="fr-CA" dirty="0" smtClean="0"/>
              <a:t>»</a:t>
            </a:r>
          </a:p>
          <a:p>
            <a:r>
              <a:rPr lang="fr-CA" dirty="0" smtClean="0"/>
              <a:t>Le terme est utilisé pour Christ, les anges, Israël, l’Église, les disciples (Jean 15:16), Judas </a:t>
            </a:r>
            <a:r>
              <a:rPr lang="fr-CA" dirty="0" err="1" smtClean="0"/>
              <a:t>Iscariot</a:t>
            </a:r>
            <a:r>
              <a:rPr lang="fr-CA" dirty="0" smtClean="0"/>
              <a:t> (Jean 6:70) et les pauvres (Jacques 2:5). </a:t>
            </a:r>
          </a:p>
          <a:p>
            <a:r>
              <a:rPr lang="fr-CA" dirty="0" smtClean="0"/>
              <a:t>Le terme a le même sens dans l’Ancien et dans le Nouveau Testament.</a:t>
            </a:r>
            <a:endParaRPr lang="en-US" dirty="0" smtClean="0"/>
          </a:p>
          <a:p>
            <a:r>
              <a:rPr lang="fr-CA" dirty="0" smtClean="0"/>
              <a:t>Le mot ne se réfère pas à la sélection de quelques individus et non d’autres pour le salut.</a:t>
            </a:r>
          </a:p>
        </p:txBody>
      </p:sp>
    </p:spTree>
    <p:extLst>
      <p:ext uri="{BB962C8B-B14F-4D97-AF65-F5344CB8AC3E}">
        <p14:creationId xmlns:p14="http://schemas.microsoft.com/office/powerpoint/2010/main" val="636569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Anges élus</a:t>
            </a:r>
            <a:endParaRPr lang="en-US" dirty="0"/>
          </a:p>
        </p:txBody>
      </p:sp>
      <p:sp>
        <p:nvSpPr>
          <p:cNvPr id="3" name="Content Placeholder 2"/>
          <p:cNvSpPr>
            <a:spLocks noGrp="1"/>
          </p:cNvSpPr>
          <p:nvPr>
            <p:ph idx="1"/>
          </p:nvPr>
        </p:nvSpPr>
        <p:spPr>
          <a:xfrm>
            <a:off x="457200" y="2492896"/>
            <a:ext cx="8229600" cy="3831704"/>
          </a:xfrm>
        </p:spPr>
        <p:txBody>
          <a:bodyPr>
            <a:normAutofit/>
          </a:bodyPr>
          <a:lstStyle/>
          <a:p>
            <a:pPr marL="0" indent="0" algn="just">
              <a:buNone/>
            </a:pPr>
            <a:r>
              <a:rPr lang="fr-FR" sz="3400" dirty="0"/>
              <a:t>«</a:t>
            </a:r>
            <a:r>
              <a:rPr lang="fr-FR" sz="3400" dirty="0" smtClean="0"/>
              <a:t>Je </a:t>
            </a:r>
            <a:r>
              <a:rPr lang="fr-FR" sz="3400" dirty="0"/>
              <a:t>te conjure devant Dieu, devant Jésus </a:t>
            </a:r>
            <a:r>
              <a:rPr lang="fr-FR" sz="3400" dirty="0" smtClean="0"/>
              <a:t>Christ </a:t>
            </a:r>
            <a:r>
              <a:rPr lang="fr-FR" sz="3400" dirty="0"/>
              <a:t>et devant les </a:t>
            </a:r>
            <a:r>
              <a:rPr lang="fr-FR" sz="3400" b="1" dirty="0"/>
              <a:t>anges élus</a:t>
            </a:r>
            <a:r>
              <a:rPr lang="fr-FR" sz="3400" dirty="0"/>
              <a:t>, d'observer ces choses sans prévention, et de ne rien faire par faveur. </a:t>
            </a:r>
            <a:r>
              <a:rPr lang="en-US" sz="3400" dirty="0" smtClean="0"/>
              <a:t>» (1 </a:t>
            </a:r>
            <a:r>
              <a:rPr lang="en-US" sz="3400" dirty="0" err="1" smtClean="0"/>
              <a:t>Timothée</a:t>
            </a:r>
            <a:r>
              <a:rPr lang="en-US" sz="3400" dirty="0" smtClean="0"/>
              <a:t> 5:21)</a:t>
            </a:r>
            <a:endParaRPr lang="fr-FR" sz="3400" dirty="0"/>
          </a:p>
        </p:txBody>
      </p:sp>
    </p:spTree>
    <p:extLst>
      <p:ext uri="{BB962C8B-B14F-4D97-AF65-F5344CB8AC3E}">
        <p14:creationId xmlns:p14="http://schemas.microsoft.com/office/powerpoint/2010/main" val="63589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Dépravation et Élection?	</a:t>
            </a:r>
            <a:endParaRPr lang="fr-CA" dirty="0"/>
          </a:p>
        </p:txBody>
      </p:sp>
      <p:sp>
        <p:nvSpPr>
          <p:cNvPr id="3" name="Content Placeholder 2"/>
          <p:cNvSpPr>
            <a:spLocks noGrp="1"/>
          </p:cNvSpPr>
          <p:nvPr>
            <p:ph idx="1"/>
          </p:nvPr>
        </p:nvSpPr>
        <p:spPr>
          <a:xfrm>
            <a:off x="457200" y="2276872"/>
            <a:ext cx="8229600" cy="4047728"/>
          </a:xfrm>
        </p:spPr>
        <p:txBody>
          <a:bodyPr>
            <a:noAutofit/>
          </a:bodyPr>
          <a:lstStyle/>
          <a:p>
            <a:pPr marL="514350" indent="-514350">
              <a:buFont typeface="+mj-lt"/>
              <a:buAutoNum type="arabicPeriod"/>
            </a:pPr>
            <a:r>
              <a:rPr lang="fr-CA" sz="3000" dirty="0" smtClean="0"/>
              <a:t>Clé pour comprendre toutes les doctrines du salut.</a:t>
            </a:r>
          </a:p>
          <a:p>
            <a:pPr marL="514350" indent="-514350">
              <a:buFont typeface="+mj-lt"/>
              <a:buAutoNum type="arabicPeriod"/>
            </a:pPr>
            <a:r>
              <a:rPr lang="fr-CA" sz="3000" dirty="0" smtClean="0"/>
              <a:t>Dieu désire-t-il que tous les hommes soient sauvés?</a:t>
            </a:r>
          </a:p>
          <a:p>
            <a:pPr marL="514350" indent="-514350">
              <a:buFont typeface="+mj-lt"/>
              <a:buAutoNum type="arabicPeriod"/>
            </a:pPr>
            <a:r>
              <a:rPr lang="fr-CA" sz="3000" dirty="0" smtClean="0"/>
              <a:t>L’homme possède-t-il un libre arbitre?</a:t>
            </a:r>
          </a:p>
          <a:p>
            <a:pPr marL="514350" indent="-514350">
              <a:buFont typeface="+mj-lt"/>
              <a:buAutoNum type="arabicPeriod"/>
            </a:pPr>
            <a:r>
              <a:rPr lang="fr-CA" sz="3000" dirty="0" smtClean="0"/>
              <a:t>Qui est responsable si quelqu’un n’est pas sauvé?</a:t>
            </a:r>
            <a:endParaRPr lang="fr-CA"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Le Christ élu</a:t>
            </a:r>
            <a:endParaRPr lang="en-US" dirty="0"/>
          </a:p>
        </p:txBody>
      </p:sp>
      <p:sp>
        <p:nvSpPr>
          <p:cNvPr id="3" name="Content Placeholder 2"/>
          <p:cNvSpPr>
            <a:spLocks noGrp="1"/>
          </p:cNvSpPr>
          <p:nvPr>
            <p:ph idx="1"/>
          </p:nvPr>
        </p:nvSpPr>
        <p:spPr/>
        <p:txBody>
          <a:bodyPr>
            <a:normAutofit lnSpcReduction="10000"/>
          </a:bodyPr>
          <a:lstStyle/>
          <a:p>
            <a:pPr algn="just"/>
            <a:r>
              <a:rPr lang="fr-CA" b="1" dirty="0" smtClean="0"/>
              <a:t>«</a:t>
            </a:r>
            <a:r>
              <a:rPr lang="fr-FR" b="1" dirty="0"/>
              <a:t>Voici mon serviteur, que je soutiendrai, Mon élu, en qui mon âme prend </a:t>
            </a:r>
            <a:r>
              <a:rPr lang="fr-FR" b="1" dirty="0" smtClean="0"/>
              <a:t>plaisir…</a:t>
            </a:r>
            <a:r>
              <a:rPr lang="fr-CA" b="1" dirty="0" smtClean="0"/>
              <a:t>» (Ésaïe 42:1)</a:t>
            </a:r>
          </a:p>
          <a:p>
            <a:pPr algn="just"/>
            <a:r>
              <a:rPr lang="fr-CA" b="1" dirty="0" smtClean="0"/>
              <a:t>«</a:t>
            </a:r>
            <a:r>
              <a:rPr lang="fr-FR" b="1" dirty="0"/>
              <a:t>Voici mon serviteur que j'ai choisi, Mon bien-aimé en qui mon âme a pris plaisir</a:t>
            </a:r>
            <a:r>
              <a:rPr lang="fr-FR" b="1" dirty="0" smtClean="0"/>
              <a:t>.</a:t>
            </a:r>
            <a:r>
              <a:rPr lang="fr-CA" b="1" dirty="0" smtClean="0"/>
              <a:t>» (Matthieu 12:18)</a:t>
            </a:r>
          </a:p>
          <a:p>
            <a:pPr algn="just"/>
            <a:r>
              <a:rPr lang="fr-CA" dirty="0" smtClean="0"/>
              <a:t>Matthieu 17:5 - «</a:t>
            </a:r>
            <a:r>
              <a:rPr lang="fr-FR" dirty="0"/>
              <a:t>Celui-ci est mon Fils bien-aimé, en qui j'ai mis toute mon </a:t>
            </a:r>
            <a:r>
              <a:rPr lang="fr-FR" dirty="0" smtClean="0"/>
              <a:t>affection</a:t>
            </a:r>
            <a:r>
              <a:rPr lang="fr-CA" dirty="0" smtClean="0"/>
              <a:t>»</a:t>
            </a:r>
          </a:p>
          <a:p>
            <a:pPr algn="just"/>
            <a:r>
              <a:rPr lang="fr-CA" dirty="0" smtClean="0"/>
              <a:t>Marc 9:7 - «…</a:t>
            </a:r>
            <a:r>
              <a:rPr lang="fr-FR" dirty="0"/>
              <a:t>de la nuée sortit une voix: Celui-ci est mon Fils </a:t>
            </a:r>
            <a:r>
              <a:rPr lang="fr-FR" dirty="0" smtClean="0"/>
              <a:t>bien-aimé.</a:t>
            </a:r>
            <a:r>
              <a:rPr lang="fr-CA" dirty="0" smtClean="0"/>
              <a:t>»</a:t>
            </a:r>
          </a:p>
          <a:p>
            <a:pPr algn="just"/>
            <a:r>
              <a:rPr lang="fr-CA" dirty="0" smtClean="0"/>
              <a:t>Luke 9:35 - «</a:t>
            </a:r>
            <a:r>
              <a:rPr lang="fr-FR" dirty="0"/>
              <a:t>Et de la nuée sortit une voix, qui dit: Celui-ci est mon Fils </a:t>
            </a:r>
            <a:r>
              <a:rPr lang="fr-FR" dirty="0" smtClean="0"/>
              <a:t>élu</a:t>
            </a:r>
            <a:r>
              <a:rPr lang="fr-FR" dirty="0"/>
              <a:t>.</a:t>
            </a:r>
            <a:r>
              <a:rPr lang="fr-CA" dirty="0" smtClean="0"/>
              <a:t>»</a:t>
            </a:r>
          </a:p>
        </p:txBody>
      </p:sp>
    </p:spTree>
    <p:extLst>
      <p:ext uri="{BB962C8B-B14F-4D97-AF65-F5344CB8AC3E}">
        <p14:creationId xmlns:p14="http://schemas.microsoft.com/office/powerpoint/2010/main" val="3304855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Israël élu</a:t>
            </a:r>
            <a:endParaRPr lang="en-US" dirty="0"/>
          </a:p>
        </p:txBody>
      </p:sp>
      <p:sp>
        <p:nvSpPr>
          <p:cNvPr id="3" name="Content Placeholder 2"/>
          <p:cNvSpPr>
            <a:spLocks noGrp="1"/>
          </p:cNvSpPr>
          <p:nvPr>
            <p:ph idx="1"/>
          </p:nvPr>
        </p:nvSpPr>
        <p:spPr>
          <a:xfrm>
            <a:off x="457200" y="2204864"/>
            <a:ext cx="8229600" cy="4119736"/>
          </a:xfrm>
        </p:spPr>
        <p:txBody>
          <a:bodyPr/>
          <a:lstStyle/>
          <a:p>
            <a:pPr algn="just"/>
            <a:r>
              <a:rPr lang="fr-CA" b="1" dirty="0" smtClean="0"/>
              <a:t>Genèse 12:2-3 - «…</a:t>
            </a:r>
            <a:r>
              <a:rPr lang="fr-FR" b="1" dirty="0"/>
              <a:t>Je ferai de toi une grande nation, et je te bénirai; je rendrai ton nom grand, et tu seras une source de </a:t>
            </a:r>
            <a:r>
              <a:rPr lang="fr-FR" b="1" dirty="0" smtClean="0"/>
              <a:t>bénédiction…</a:t>
            </a:r>
            <a:r>
              <a:rPr lang="fr-CA" b="1" dirty="0" smtClean="0"/>
              <a:t>»</a:t>
            </a:r>
          </a:p>
          <a:p>
            <a:pPr marL="0" indent="0" algn="just">
              <a:buNone/>
            </a:pPr>
            <a:endParaRPr lang="fr-CA" b="1" dirty="0" smtClean="0"/>
          </a:p>
          <a:p>
            <a:pPr algn="just"/>
            <a:r>
              <a:rPr lang="fr-CA" b="1" dirty="0" smtClean="0"/>
              <a:t>Deutéronome 7:6 - «</a:t>
            </a:r>
            <a:r>
              <a:rPr lang="fr-FR" b="1" dirty="0"/>
              <a:t>Car tu es un peuple saint pour l'Éternel, ton Dieu; l'Éternel, ton Dieu, t'a choisi, pour que tu fusse un peuple qui lui appartînt entre tous les peuples qui sont sur la face de la terre</a:t>
            </a:r>
            <a:r>
              <a:rPr lang="fr-FR" b="1" dirty="0" smtClean="0"/>
              <a:t>.</a:t>
            </a:r>
            <a:r>
              <a:rPr lang="fr-CA" b="1" dirty="0" smtClean="0"/>
              <a:t>»</a:t>
            </a:r>
            <a:endParaRPr lang="en-US" b="1" dirty="0"/>
          </a:p>
        </p:txBody>
      </p:sp>
    </p:spTree>
    <p:extLst>
      <p:ext uri="{BB962C8B-B14F-4D97-AF65-F5344CB8AC3E}">
        <p14:creationId xmlns:p14="http://schemas.microsoft.com/office/powerpoint/2010/main" val="1286248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L’Église élue</a:t>
            </a:r>
            <a:endParaRPr lang="en-US" dirty="0"/>
          </a:p>
        </p:txBody>
      </p:sp>
      <p:sp>
        <p:nvSpPr>
          <p:cNvPr id="3" name="Content Placeholder 2"/>
          <p:cNvSpPr>
            <a:spLocks noGrp="1"/>
          </p:cNvSpPr>
          <p:nvPr>
            <p:ph idx="1"/>
          </p:nvPr>
        </p:nvSpPr>
        <p:spPr>
          <a:xfrm>
            <a:off x="457200" y="2204864"/>
            <a:ext cx="8229600" cy="4119736"/>
          </a:xfrm>
        </p:spPr>
        <p:txBody>
          <a:bodyPr>
            <a:normAutofit/>
          </a:bodyPr>
          <a:lstStyle/>
          <a:p>
            <a:pPr algn="just"/>
            <a:r>
              <a:rPr lang="fr-CA" b="1" dirty="0" smtClean="0"/>
              <a:t>1 Pierre 2:9 - «</a:t>
            </a:r>
            <a:r>
              <a:rPr lang="fr-FR" b="1" dirty="0"/>
              <a:t>Vous, au contraire, vous êtes une race élue, un sacerdoce royal, une nation </a:t>
            </a:r>
            <a:r>
              <a:rPr lang="fr-FR" b="1" dirty="0" smtClean="0"/>
              <a:t>sainte…</a:t>
            </a:r>
            <a:r>
              <a:rPr lang="fr-CA" b="1" dirty="0" smtClean="0"/>
              <a:t>»</a:t>
            </a:r>
          </a:p>
          <a:p>
            <a:pPr marL="0" indent="0" algn="just">
              <a:buNone/>
            </a:pPr>
            <a:endParaRPr lang="fr-CA" b="1" dirty="0" smtClean="0"/>
          </a:p>
          <a:p>
            <a:pPr algn="just"/>
            <a:r>
              <a:rPr lang="fr-CA" b="1" dirty="0" smtClean="0"/>
              <a:t>Colossiens 3:12-13 - «</a:t>
            </a:r>
            <a:r>
              <a:rPr lang="fr-FR" b="1" dirty="0"/>
              <a:t>Ainsi donc, comme des élus de Dieu, saints et bien-aimés, revêtez-vous d'entrailles de miséricorde, de bonté, d'humilité, de douceur, de </a:t>
            </a:r>
            <a:r>
              <a:rPr lang="fr-FR" b="1" dirty="0" smtClean="0"/>
              <a:t>patience… </a:t>
            </a:r>
            <a:r>
              <a:rPr lang="fr-FR" b="1" dirty="0"/>
              <a:t>pardonnez-vous </a:t>
            </a:r>
            <a:r>
              <a:rPr lang="fr-FR" b="1" dirty="0" smtClean="0"/>
              <a:t>réciproquement… de </a:t>
            </a:r>
            <a:r>
              <a:rPr lang="fr-FR" b="1" dirty="0"/>
              <a:t>même que Christ vous a </a:t>
            </a:r>
            <a:r>
              <a:rPr lang="fr-FR" b="1" dirty="0" smtClean="0"/>
              <a:t>pardonné…</a:t>
            </a:r>
            <a:r>
              <a:rPr lang="fr-CA" b="1" dirty="0" smtClean="0"/>
              <a:t>» </a:t>
            </a:r>
            <a:endParaRPr lang="en-US" b="1" dirty="0"/>
          </a:p>
        </p:txBody>
      </p:sp>
    </p:spTree>
    <p:extLst>
      <p:ext uri="{BB962C8B-B14F-4D97-AF65-F5344CB8AC3E}">
        <p14:creationId xmlns:p14="http://schemas.microsoft.com/office/powerpoint/2010/main" val="3754146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Élection : Résumé</a:t>
            </a:r>
            <a:endParaRPr lang="en-US" dirty="0"/>
          </a:p>
        </p:txBody>
      </p:sp>
      <p:sp>
        <p:nvSpPr>
          <p:cNvPr id="3" name="Content Placeholder 2"/>
          <p:cNvSpPr>
            <a:spLocks noGrp="1"/>
          </p:cNvSpPr>
          <p:nvPr>
            <p:ph idx="1"/>
          </p:nvPr>
        </p:nvSpPr>
        <p:spPr>
          <a:xfrm>
            <a:off x="457200" y="2204864"/>
            <a:ext cx="8229600" cy="4119736"/>
          </a:xfrm>
        </p:spPr>
        <p:txBody>
          <a:bodyPr>
            <a:normAutofit/>
          </a:bodyPr>
          <a:lstStyle/>
          <a:p>
            <a:pPr marL="514350" indent="-514350">
              <a:buFont typeface="+mj-lt"/>
              <a:buAutoNum type="arabicPeriod"/>
            </a:pPr>
            <a:r>
              <a:rPr lang="fr-CA" sz="3000" b="1" dirty="0" smtClean="0"/>
              <a:t>Le terme «élu» n’est jamais utilisé pour des non-sauvés</a:t>
            </a:r>
          </a:p>
          <a:p>
            <a:pPr marL="514350" indent="-514350">
              <a:buFont typeface="+mj-lt"/>
              <a:buAutoNum type="arabicPeriod"/>
            </a:pPr>
            <a:r>
              <a:rPr lang="fr-CA" sz="3000" b="1" dirty="0" smtClean="0"/>
              <a:t>L’élection est une bénédiction pour les croyants une fois qu’ils ont été sauvés.</a:t>
            </a:r>
          </a:p>
          <a:p>
            <a:pPr marL="514350" indent="-514350">
              <a:buFont typeface="+mj-lt"/>
              <a:buAutoNum type="arabicPeriod"/>
            </a:pPr>
            <a:r>
              <a:rPr lang="fr-CA" sz="3000" b="1" dirty="0" smtClean="0"/>
              <a:t>Les personnes élues possèdent la foi, la conformité à Christ et ils sont «saints et sans reproche devant Lui dans l’amour.»</a:t>
            </a:r>
            <a:endParaRPr lang="en-US" sz="3000" b="1" dirty="0"/>
          </a:p>
        </p:txBody>
      </p:sp>
    </p:spTree>
    <p:extLst>
      <p:ext uri="{BB962C8B-B14F-4D97-AF65-F5344CB8AC3E}">
        <p14:creationId xmlns:p14="http://schemas.microsoft.com/office/powerpoint/2010/main" val="388536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Qu’est-ce que l’élection?</a:t>
            </a:r>
            <a:endParaRPr lang="en-US" dirty="0"/>
          </a:p>
        </p:txBody>
      </p:sp>
      <p:sp>
        <p:nvSpPr>
          <p:cNvPr id="3" name="Content Placeholder 2"/>
          <p:cNvSpPr>
            <a:spLocks noGrp="1"/>
          </p:cNvSpPr>
          <p:nvPr>
            <p:ph idx="1"/>
          </p:nvPr>
        </p:nvSpPr>
        <p:spPr/>
        <p:txBody>
          <a:bodyPr>
            <a:normAutofit fontScale="85000" lnSpcReduction="10000"/>
          </a:bodyPr>
          <a:lstStyle/>
          <a:p>
            <a:r>
              <a:rPr lang="fr-CA" dirty="0" smtClean="0"/>
              <a:t>L’élection est le choix souverain de Dieu, avant la fondation du monde, de ceux qui vont en Christ recevoir </a:t>
            </a:r>
            <a:r>
              <a:rPr lang="fr-CA" b="1" dirty="0" smtClean="0"/>
              <a:t>les bénédictions spirituelles et un appel au travail divin.</a:t>
            </a:r>
            <a:r>
              <a:rPr lang="fr-CA" dirty="0" smtClean="0"/>
              <a:t> Ces bénédictions hautes et spirituelles ont été voulues par Dieu depuis toute l’éternité pour ceux qui sont élus en Christ. </a:t>
            </a:r>
          </a:p>
          <a:p>
            <a:pPr>
              <a:buNone/>
            </a:pPr>
            <a:endParaRPr lang="fr-CA" dirty="0" smtClean="0"/>
          </a:p>
          <a:p>
            <a:pPr algn="just">
              <a:buNone/>
            </a:pPr>
            <a:r>
              <a:rPr lang="fr-CA" i="1" dirty="0" smtClean="0"/>
              <a:t>	«Il y a deux choses qui sont absolument claires dans les Écritures : l’une est que Dieu, par sa prescience, a prédestiné tous ceux qui croient au Seigneur Jésus Christ «à être semblables à l'image de son Fils» (Rom 8:29). La prédestination n’est jamais pour le ciel ou pour l’enfer, mais toujours pour un privilège spécial en et avec Christ. Tous ceux qui croient en lui étaient choisis en Christ avant la fondation du monde»</a:t>
            </a:r>
            <a:endParaRPr lang="fr-CA" dirty="0" smtClean="0"/>
          </a:p>
          <a:p>
            <a:pPr lvl="4" algn="r">
              <a:buNone/>
            </a:pPr>
            <a:r>
              <a:rPr lang="en-CA" sz="1600" dirty="0" smtClean="0"/>
              <a:t>H. A. Ironside, </a:t>
            </a:r>
            <a:r>
              <a:rPr lang="en-CA" sz="1600" i="1" dirty="0" smtClean="0"/>
              <a:t>What’s the Answer</a:t>
            </a:r>
            <a:r>
              <a:rPr lang="en-CA" sz="1600" dirty="0" smtClean="0"/>
              <a:t>, (Grand Rapids, MI : </a:t>
            </a:r>
            <a:r>
              <a:rPr lang="en-CA" sz="1600" dirty="0" err="1" smtClean="0"/>
              <a:t>Zondervan</a:t>
            </a:r>
            <a:r>
              <a:rPr lang="en-CA" sz="1600" dirty="0" smtClean="0"/>
              <a:t>, MI, 1944), p.43</a:t>
            </a:r>
            <a:endParaRPr lang="fr-CA" sz="1600" dirty="0" smtClean="0"/>
          </a:p>
          <a:p>
            <a:pPr algn="r"/>
            <a:endParaRPr lang="fr-CA" sz="2100" dirty="0"/>
          </a:p>
        </p:txBody>
      </p:sp>
    </p:spTree>
    <p:extLst>
      <p:ext uri="{BB962C8B-B14F-4D97-AF65-F5344CB8AC3E}">
        <p14:creationId xmlns:p14="http://schemas.microsoft.com/office/powerpoint/2010/main" val="1260359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Les </a:t>
            </a:r>
            <a:r>
              <a:rPr lang="en-US" dirty="0" err="1" smtClean="0"/>
              <a:t>marques</a:t>
            </a:r>
            <a:r>
              <a:rPr lang="en-US" dirty="0" smtClean="0"/>
              <a:t> des </a:t>
            </a:r>
            <a:r>
              <a:rPr lang="en-US" dirty="0" err="1" smtClean="0"/>
              <a:t>élus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err="1" smtClean="0"/>
              <a:t>Sainteté</a:t>
            </a:r>
            <a:r>
              <a:rPr lang="en-US" dirty="0" smtClean="0"/>
              <a:t> : «</a:t>
            </a:r>
            <a:r>
              <a:rPr lang="fr-CA" dirty="0" smtClean="0"/>
              <a:t>pour que nous soyons saints et irrépréhensibles devant lui» (</a:t>
            </a:r>
            <a:r>
              <a:rPr lang="fr-CA" dirty="0" err="1" smtClean="0"/>
              <a:t>Éph</a:t>
            </a:r>
            <a:r>
              <a:rPr lang="fr-CA" dirty="0" smtClean="0"/>
              <a:t> 1:4)</a:t>
            </a:r>
          </a:p>
          <a:p>
            <a:r>
              <a:rPr lang="fr-CA" b="1" dirty="0" smtClean="0"/>
              <a:t>Filiation</a:t>
            </a:r>
            <a:r>
              <a:rPr lang="fr-CA" dirty="0" smtClean="0"/>
              <a:t> : «nous ayant prédestinés dans son amour à être ses enfants d'adoption par Jésus Christ, selon le bon plaisir de sa volonté» (</a:t>
            </a:r>
            <a:r>
              <a:rPr lang="fr-CA" dirty="0" err="1" smtClean="0"/>
              <a:t>Éph</a:t>
            </a:r>
            <a:r>
              <a:rPr lang="fr-CA" dirty="0" smtClean="0"/>
              <a:t>. 1:5)</a:t>
            </a:r>
          </a:p>
          <a:p>
            <a:r>
              <a:rPr lang="en-US" b="1" dirty="0" err="1" smtClean="0"/>
              <a:t>Conformité</a:t>
            </a:r>
            <a:r>
              <a:rPr lang="en-US" b="1" dirty="0" smtClean="0"/>
              <a:t> à Christ : </a:t>
            </a:r>
            <a:r>
              <a:rPr lang="en-US" dirty="0" smtClean="0"/>
              <a:t>«</a:t>
            </a:r>
            <a:r>
              <a:rPr lang="fr-CA" dirty="0" smtClean="0"/>
              <a:t>Car ceux qu'il a connus d'avance, il les a aussi prédestinés à être semblables à l'image de son Fils, afin que son Fils fût le premier-né entre plusieurs frères» (Rom. 8:29)</a:t>
            </a:r>
          </a:p>
          <a:p>
            <a:r>
              <a:rPr lang="fr-CA" b="1" dirty="0" smtClean="0"/>
              <a:t>Foi : </a:t>
            </a:r>
            <a:r>
              <a:rPr lang="fr-CA" dirty="0" smtClean="0"/>
              <a:t>«Paul, serviteur de Dieu, et apôtre de Jésus Christ pour la foi des élus de Dieu et la connaissance de la vérité qui est selon la piété.» (Tite 1:1)</a:t>
            </a:r>
          </a:p>
          <a:p>
            <a:endParaRPr lang="en-US" b="1" dirty="0"/>
          </a:p>
        </p:txBody>
      </p:sp>
    </p:spTree>
    <p:extLst>
      <p:ext uri="{BB962C8B-B14F-4D97-AF65-F5344CB8AC3E}">
        <p14:creationId xmlns:p14="http://schemas.microsoft.com/office/powerpoint/2010/main" val="4191565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 </a:t>
            </a:r>
            <a:r>
              <a:rPr lang="en-US" dirty="0" err="1" smtClean="0"/>
              <a:t>foi</a:t>
            </a:r>
            <a:r>
              <a:rPr lang="en-US" dirty="0" smtClean="0"/>
              <a:t> et les </a:t>
            </a:r>
            <a:r>
              <a:rPr lang="en-US" dirty="0" err="1" smtClean="0"/>
              <a:t>élus</a:t>
            </a:r>
            <a:endParaRPr lang="en-US" dirty="0"/>
          </a:p>
        </p:txBody>
      </p:sp>
      <p:sp>
        <p:nvSpPr>
          <p:cNvPr id="3" name="Content Placeholder 2"/>
          <p:cNvSpPr>
            <a:spLocks noGrp="1"/>
          </p:cNvSpPr>
          <p:nvPr>
            <p:ph idx="1"/>
          </p:nvPr>
        </p:nvSpPr>
        <p:spPr/>
        <p:txBody>
          <a:bodyPr/>
          <a:lstStyle/>
          <a:p>
            <a:endParaRPr lang="en-US" dirty="0" smtClean="0"/>
          </a:p>
          <a:p>
            <a:r>
              <a:rPr lang="en-US" dirty="0" smtClean="0"/>
              <a:t>1 </a:t>
            </a:r>
            <a:r>
              <a:rPr lang="en-US" dirty="0" err="1" smtClean="0"/>
              <a:t>Tessaloniciens</a:t>
            </a:r>
            <a:r>
              <a:rPr lang="en-US" dirty="0" smtClean="0"/>
              <a:t> 1:4 - «</a:t>
            </a:r>
            <a:r>
              <a:rPr lang="fr-CA" dirty="0" smtClean="0"/>
              <a:t>Nous savons, frères bien-aimés de Dieu, que vous avez été élus...» </a:t>
            </a:r>
          </a:p>
          <a:p>
            <a:pPr>
              <a:buNone/>
            </a:pPr>
            <a:endParaRPr lang="fr-CA" dirty="0" smtClean="0"/>
          </a:p>
          <a:p>
            <a:r>
              <a:rPr lang="fr-CA" dirty="0" smtClean="0"/>
              <a:t>Tite 1:1 - «Paul, serviteur de Dieu, et apôtre de Jésus Christ pour la foi des élus de Dieu et la connaissance de la vérité qui est selon la piété...»</a:t>
            </a:r>
            <a:endParaRPr lang="en-US" dirty="0"/>
          </a:p>
        </p:txBody>
      </p:sp>
    </p:spTree>
    <p:extLst>
      <p:ext uri="{BB962C8B-B14F-4D97-AF65-F5344CB8AC3E}">
        <p14:creationId xmlns:p14="http://schemas.microsoft.com/office/powerpoint/2010/main" val="4000814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Sir Robert Anderson</a:t>
            </a:r>
            <a:br>
              <a:rPr lang="fr-CA" dirty="0" smtClean="0"/>
            </a:br>
            <a:r>
              <a:rPr lang="fr-CA" sz="2500" dirty="0" smtClean="0"/>
              <a:t>Érudit de la Bible et auteur</a:t>
            </a:r>
            <a:endParaRPr lang="fr-CA" dirty="0"/>
          </a:p>
        </p:txBody>
      </p:sp>
      <p:sp>
        <p:nvSpPr>
          <p:cNvPr id="3" name="Content Placeholder 2"/>
          <p:cNvSpPr>
            <a:spLocks noGrp="1"/>
          </p:cNvSpPr>
          <p:nvPr>
            <p:ph idx="1"/>
          </p:nvPr>
        </p:nvSpPr>
        <p:spPr>
          <a:xfrm>
            <a:off x="457200" y="2276872"/>
            <a:ext cx="8229600" cy="4047728"/>
          </a:xfrm>
        </p:spPr>
        <p:txBody>
          <a:bodyPr/>
          <a:lstStyle/>
          <a:p>
            <a:pPr algn="ctr">
              <a:buNone/>
            </a:pPr>
            <a:r>
              <a:rPr lang="fr-CA" i="1" dirty="0" smtClean="0"/>
              <a:t>	«Premièrement, l’expression des Écritures «Les élus de Dieu» n’est pas seulement une affirmation d’un fait, ou même d’un privilège, mais comme l’aîné, c’est un titre de dignité et de privilège, applicable seulement aux Chrétiens. Deuxièmement, la pensée la plus importante dans l’élection, spécialement dans la dispensation de l’Église, est un rang et un privilège, et non la libération de la perdition.»</a:t>
            </a:r>
            <a:endParaRPr lang="fr-CA"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CA" dirty="0" smtClean="0"/>
              <a:t>Textes à l’appui?</a:t>
            </a:r>
            <a:endParaRPr lang="fr-CA" dirty="0"/>
          </a:p>
        </p:txBody>
      </p:sp>
      <p:sp>
        <p:nvSpPr>
          <p:cNvPr id="3" name="Content Placeholder 2"/>
          <p:cNvSpPr>
            <a:spLocks noGrp="1"/>
          </p:cNvSpPr>
          <p:nvPr>
            <p:ph idx="1"/>
          </p:nvPr>
        </p:nvSpPr>
        <p:spPr/>
        <p:txBody>
          <a:bodyPr/>
          <a:lstStyle/>
          <a:p>
            <a:endParaRPr lang="fr-CA" dirty="0" smtClean="0"/>
          </a:p>
          <a:p>
            <a:r>
              <a:rPr lang="fr-CA" dirty="0" smtClean="0"/>
              <a:t>Jean 15:16 - «Ce n'est pas vous qui m'avez choisi; mais moi, je vous ai choisis, et je vous ai établis, afin que vous alliez, et que vous portiez du fruit, et que votre fruit demeure, afin que ce que vous demanderez au Père en mon nom, il vous le donne.»</a:t>
            </a:r>
          </a:p>
          <a:p>
            <a:pPr>
              <a:buNone/>
            </a:pPr>
            <a:endParaRPr lang="fr-CA" dirty="0" smtClean="0"/>
          </a:p>
          <a:p>
            <a:r>
              <a:rPr lang="fr-CA" dirty="0" smtClean="0"/>
              <a:t>Matthieu 20:16, 22:14 - «Car il y a beaucoup d'appelés, mais peu d'élus.»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William </a:t>
            </a:r>
            <a:r>
              <a:rPr lang="fr-CA" dirty="0" err="1" smtClean="0"/>
              <a:t>MacDonald</a:t>
            </a:r>
            <a:endParaRPr lang="fr-CA" dirty="0"/>
          </a:p>
        </p:txBody>
      </p:sp>
      <p:sp>
        <p:nvSpPr>
          <p:cNvPr id="3" name="Content Placeholder 2"/>
          <p:cNvSpPr>
            <a:spLocks noGrp="1"/>
          </p:cNvSpPr>
          <p:nvPr>
            <p:ph idx="1"/>
          </p:nvPr>
        </p:nvSpPr>
        <p:spPr/>
        <p:txBody>
          <a:bodyPr>
            <a:normAutofit fontScale="92500" lnSpcReduction="20000"/>
          </a:bodyPr>
          <a:lstStyle/>
          <a:p>
            <a:pPr algn="ctr">
              <a:buNone/>
            </a:pPr>
            <a:r>
              <a:rPr lang="fr-CA" b="1" dirty="0" smtClean="0"/>
              <a:t>«Car il y a beaucoup d'appelés, mais peu d'élus.»</a:t>
            </a:r>
          </a:p>
          <a:p>
            <a:pPr algn="ctr">
              <a:buNone/>
            </a:pPr>
            <a:endParaRPr lang="fr-CA" b="1" dirty="0" smtClean="0"/>
          </a:p>
          <a:p>
            <a:pPr algn="ctr">
              <a:buNone/>
            </a:pPr>
            <a:r>
              <a:rPr lang="fr-CA" dirty="0" smtClean="0"/>
              <a:t>«Il y a beaucoup d’appelés parce que l’invitation de l’évangile atteint beaucoup de gens. Mais il y a peu d’élus. Quelques-uns refusent l’invitation, et même chez ceux qui la reçoive favorablement, certains sont exposés à de faux enseignants. L’expression peu d’élus ne veut pas dire que Dieu est arbitraire en sélectionnant seulement quelques-uns pour le salut. Tous ceux qui répondent à la bonne nouvelle sont choisis. Le seul moyen une personne peut dire s’il est choisi est par rapport à ce qu’il fait du Seigneur Jésus Christ» (Matthieu 22:14, 20:16)</a:t>
            </a:r>
          </a:p>
          <a:p>
            <a:pPr algn="ctr">
              <a:buNone/>
            </a:pPr>
            <a:endParaRPr lang="fr-CA" sz="1500" dirty="0" smtClean="0"/>
          </a:p>
          <a:p>
            <a:pPr algn="r">
              <a:buNone/>
            </a:pPr>
            <a:r>
              <a:rPr lang="fr-CA" sz="1500" dirty="0" smtClean="0"/>
              <a:t>- William </a:t>
            </a:r>
            <a:r>
              <a:rPr lang="fr-CA" sz="1500" dirty="0" err="1" smtClean="0"/>
              <a:t>MacDonlad</a:t>
            </a:r>
            <a:r>
              <a:rPr lang="fr-CA" sz="1500" dirty="0" smtClean="0"/>
              <a:t>, </a:t>
            </a:r>
            <a:r>
              <a:rPr lang="fr-CA" sz="1500" dirty="0" err="1" smtClean="0"/>
              <a:t>Commentary</a:t>
            </a:r>
            <a:r>
              <a:rPr lang="fr-CA" sz="1500" dirty="0" smtClean="0"/>
              <a:t> on Matthew, p. 249</a:t>
            </a:r>
            <a:endParaRPr lang="fr-CA" sz="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Les bases du calvinisme</a:t>
            </a:r>
            <a:endParaRPr lang="fr-CA" dirty="0"/>
          </a:p>
        </p:txBody>
      </p:sp>
      <p:sp>
        <p:nvSpPr>
          <p:cNvPr id="3" name="Content Placeholder 2"/>
          <p:cNvSpPr>
            <a:spLocks noGrp="1"/>
          </p:cNvSpPr>
          <p:nvPr>
            <p:ph idx="1"/>
          </p:nvPr>
        </p:nvSpPr>
        <p:spPr/>
        <p:txBody>
          <a:bodyPr/>
          <a:lstStyle/>
          <a:p>
            <a:pPr algn="ctr">
              <a:buNone/>
            </a:pPr>
            <a:r>
              <a:rPr lang="fr-CA" dirty="0" err="1" smtClean="0"/>
              <a:t>Défénition</a:t>
            </a:r>
            <a:r>
              <a:rPr lang="fr-CA" dirty="0" smtClean="0"/>
              <a:t> de la dépravation totale</a:t>
            </a:r>
          </a:p>
          <a:p>
            <a:pPr algn="ctr">
              <a:buNone/>
            </a:pPr>
            <a:r>
              <a:rPr lang="fr-CA" i="1" dirty="0" smtClean="0"/>
              <a:t>«L’homme non régénéré est incontestablement prisonnier de Satan et complètement incapable d’exercer son propre libre arbitre pour faire confiance à Christ.»</a:t>
            </a:r>
          </a:p>
          <a:p>
            <a:pPr algn="r">
              <a:buNone/>
            </a:pPr>
            <a:r>
              <a:rPr lang="fr-CA" sz="1600" dirty="0" smtClean="0"/>
              <a:t>Dwayne Spencer, «</a:t>
            </a:r>
            <a:r>
              <a:rPr lang="fr-CA" sz="1600" dirty="0" err="1" smtClean="0"/>
              <a:t>Tulip</a:t>
            </a:r>
            <a:r>
              <a:rPr lang="fr-CA" sz="1600" dirty="0" smtClean="0"/>
              <a:t>», (Baker Books, 1979), p.11</a:t>
            </a:r>
          </a:p>
          <a:p>
            <a:pPr algn="just">
              <a:buNone/>
            </a:pPr>
            <a:endParaRPr lang="fr-CA" dirty="0" smtClean="0"/>
          </a:p>
          <a:p>
            <a:pPr algn="just">
              <a:buNone/>
            </a:pPr>
            <a:r>
              <a:rPr lang="fr-CA" dirty="0" smtClean="0"/>
              <a:t>	Incapacité pour le non sauvé de placer sa foi en Christ ou, en d’autres mots, de répondre au message de l’Évangile.</a:t>
            </a:r>
            <a:endParaRPr lang="fr-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Textes à l’appui?</a:t>
            </a:r>
            <a:endParaRPr lang="fr-CA" dirty="0"/>
          </a:p>
        </p:txBody>
      </p:sp>
      <p:sp>
        <p:nvSpPr>
          <p:cNvPr id="3" name="Content Placeholder 2"/>
          <p:cNvSpPr>
            <a:spLocks noGrp="1"/>
          </p:cNvSpPr>
          <p:nvPr>
            <p:ph idx="1"/>
          </p:nvPr>
        </p:nvSpPr>
        <p:spPr/>
        <p:txBody>
          <a:bodyPr/>
          <a:lstStyle/>
          <a:p>
            <a:pPr algn="ctr">
              <a:buNone/>
            </a:pPr>
            <a:endParaRPr lang="fr-CA" dirty="0" smtClean="0"/>
          </a:p>
          <a:p>
            <a:pPr algn="ctr">
              <a:buNone/>
            </a:pPr>
            <a:r>
              <a:rPr lang="fr-CA" sz="3000" b="1" dirty="0" smtClean="0"/>
              <a:t>«Tous ceux que le Père me donne viendront à moi, et je ne mettrai pas dehors celui qui vient à moi.»</a:t>
            </a:r>
          </a:p>
          <a:p>
            <a:pPr algn="ctr">
              <a:buNone/>
            </a:pPr>
            <a:endParaRPr lang="fr-CA" sz="3000" b="1" dirty="0" smtClean="0"/>
          </a:p>
          <a:p>
            <a:pPr algn="ctr">
              <a:buNone/>
            </a:pPr>
            <a:r>
              <a:rPr lang="fr-CA" sz="3000" b="1" dirty="0" smtClean="0"/>
              <a:t>Jean 6:37</a:t>
            </a:r>
            <a:endParaRPr lang="fr-CA" sz="30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Vérités trouvées en Jean 6:37</a:t>
            </a:r>
            <a:endParaRPr lang="fr-CA"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fr-CA" dirty="0" smtClean="0"/>
              <a:t>Tous ceux qui sont donnés du Père à Christ sont des croyants.</a:t>
            </a:r>
          </a:p>
          <a:p>
            <a:pPr marL="514350" indent="-514350">
              <a:buFont typeface="+mj-lt"/>
              <a:buAutoNum type="arabicPeriod"/>
            </a:pPr>
            <a:r>
              <a:rPr lang="fr-CA" dirty="0" smtClean="0"/>
              <a:t>Ces croyants ont été appelés, enseignés et attirés par le Père et ensuite donnés à Christ.</a:t>
            </a:r>
          </a:p>
          <a:p>
            <a:pPr marL="514350" indent="-514350">
              <a:buFont typeface="+mj-lt"/>
              <a:buAutoNum type="arabicPeriod"/>
            </a:pPr>
            <a:r>
              <a:rPr lang="fr-CA" dirty="0" smtClean="0"/>
              <a:t>Ces croyants vont suivre Christ, être enseignés par Christ et croire qu’il est le Messie. </a:t>
            </a:r>
          </a:p>
          <a:p>
            <a:pPr marL="514350" indent="-514350">
              <a:buFont typeface="+mj-lt"/>
              <a:buAutoNum type="arabicPeriod"/>
            </a:pPr>
            <a:r>
              <a:rPr lang="fr-CA" dirty="0" smtClean="0"/>
              <a:t>Ces croyants sont éternellement à l’abri et ne perdront jamais leur salut.</a:t>
            </a:r>
          </a:p>
          <a:p>
            <a:pPr marL="514350" indent="-514350">
              <a:buNone/>
            </a:pPr>
            <a:endParaRPr lang="fr-CA" sz="1000" dirty="0" smtClean="0"/>
          </a:p>
          <a:p>
            <a:pPr marL="514350" indent="-514350" algn="ctr">
              <a:buNone/>
            </a:pPr>
            <a:r>
              <a:rPr lang="fr-CA" dirty="0" smtClean="0"/>
              <a:t>Versets clés : Jean 6:40, 6:44, 6:45, 6:47, 6:65</a:t>
            </a:r>
            <a:endParaRPr lang="fr-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Vérités additionnelles</a:t>
            </a:r>
            <a:br>
              <a:rPr lang="fr-CA" dirty="0" smtClean="0"/>
            </a:br>
            <a:r>
              <a:rPr lang="fr-CA" sz="2500" dirty="0" smtClean="0"/>
              <a:t>Jean 6:37</a:t>
            </a:r>
            <a:endParaRPr lang="fr-CA" dirty="0"/>
          </a:p>
        </p:txBody>
      </p:sp>
      <p:sp>
        <p:nvSpPr>
          <p:cNvPr id="3" name="Content Placeholder 2"/>
          <p:cNvSpPr>
            <a:spLocks noGrp="1"/>
          </p:cNvSpPr>
          <p:nvPr>
            <p:ph idx="1"/>
          </p:nvPr>
        </p:nvSpPr>
        <p:spPr/>
        <p:txBody>
          <a:bodyPr/>
          <a:lstStyle/>
          <a:p>
            <a:endParaRPr lang="fr-CA" dirty="0" smtClean="0"/>
          </a:p>
          <a:p>
            <a:r>
              <a:rPr lang="fr-CA" dirty="0" smtClean="0"/>
              <a:t>Personne ne peut être considéré comme «en Christ» ou appartenir à Christ, sauf les croyants.</a:t>
            </a:r>
          </a:p>
          <a:p>
            <a:r>
              <a:rPr lang="fr-CA" dirty="0" smtClean="0"/>
              <a:t>Personne ne peut avoir la sécurité éternelle, sauf ceux qui croient en Christ.</a:t>
            </a:r>
          </a:p>
          <a:p>
            <a:r>
              <a:rPr lang="fr-CA" dirty="0" smtClean="0"/>
              <a:t>Personne ne peut être sauvé, sauf si le Père ne l’a premièrement attiré (v. 44), enseigné (v. 45) et ne lui a révélé Christ (Matthieu 16:17)</a:t>
            </a:r>
            <a:endParaRPr lang="fr-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 C. </a:t>
            </a:r>
            <a:r>
              <a:rPr lang="fr-CA" dirty="0" err="1" smtClean="0"/>
              <a:t>Sproul</a:t>
            </a:r>
            <a:r>
              <a:rPr lang="fr-CA" dirty="0" smtClean="0"/>
              <a:t>, Sr. </a:t>
            </a:r>
            <a:br>
              <a:rPr lang="fr-CA" dirty="0" smtClean="0"/>
            </a:br>
            <a:r>
              <a:rPr lang="fr-CA" sz="2500" dirty="0" smtClean="0"/>
              <a:t>Érudit biblique américain, sur Jean 6:37</a:t>
            </a:r>
            <a:endParaRPr lang="fr-CA" dirty="0"/>
          </a:p>
        </p:txBody>
      </p:sp>
      <p:sp>
        <p:nvSpPr>
          <p:cNvPr id="3" name="Content Placeholder 2"/>
          <p:cNvSpPr>
            <a:spLocks noGrp="1"/>
          </p:cNvSpPr>
          <p:nvPr>
            <p:ph idx="1"/>
          </p:nvPr>
        </p:nvSpPr>
        <p:spPr/>
        <p:txBody>
          <a:bodyPr/>
          <a:lstStyle/>
          <a:p>
            <a:pPr algn="ctr"/>
            <a:endParaRPr lang="fr-CA" dirty="0" smtClean="0"/>
          </a:p>
          <a:p>
            <a:pPr algn="ctr"/>
            <a:r>
              <a:rPr lang="fr-CA" dirty="0" smtClean="0"/>
              <a:t>«Ceci qualifie sa déclaration sur ce que le Père lui a donné qui ne peut être perdu. Ce sont des croyants qui sont donnés à Christ par le Père, et ces croyants ne peuvent jamais être perdus. Cette affirmation complète ce que Jésus a déclaré seulement quelques moments plus tôt.»</a:t>
            </a:r>
          </a:p>
          <a:p>
            <a:pPr algn="ctr">
              <a:buNone/>
            </a:pPr>
            <a:endParaRPr lang="fr-CA" dirty="0" smtClean="0"/>
          </a:p>
          <a:p>
            <a:pPr algn="r">
              <a:buNone/>
            </a:pPr>
            <a:r>
              <a:rPr lang="fr-CA" sz="1600" dirty="0" smtClean="0"/>
              <a:t>- R. C. </a:t>
            </a:r>
            <a:r>
              <a:rPr lang="fr-CA" sz="1600" dirty="0" err="1" smtClean="0"/>
              <a:t>Sproul</a:t>
            </a:r>
            <a:r>
              <a:rPr lang="fr-CA" sz="1600" dirty="0" smtClean="0"/>
              <a:t>, </a:t>
            </a:r>
            <a:r>
              <a:rPr lang="fr-CA" sz="1600" i="1" dirty="0" err="1" smtClean="0"/>
              <a:t>Loved</a:t>
            </a:r>
            <a:r>
              <a:rPr lang="fr-CA" sz="1600" i="1" dirty="0" smtClean="0"/>
              <a:t> by </a:t>
            </a:r>
            <a:r>
              <a:rPr lang="fr-CA" sz="1600" i="1" dirty="0" err="1" smtClean="0"/>
              <a:t>God</a:t>
            </a:r>
            <a:r>
              <a:rPr lang="fr-CA" sz="1600" i="1" dirty="0" smtClean="0"/>
              <a:t>,</a:t>
            </a:r>
            <a:r>
              <a:rPr lang="fr-CA" sz="1600" dirty="0" smtClean="0"/>
              <a:t> (Nashville, TN : Word </a:t>
            </a:r>
            <a:r>
              <a:rPr lang="fr-CA" sz="1600" dirty="0" err="1" smtClean="0"/>
              <a:t>Publishing</a:t>
            </a:r>
            <a:r>
              <a:rPr lang="fr-CA" sz="1600" dirty="0" smtClean="0"/>
              <a:t>, 2001), p.123</a:t>
            </a:r>
            <a:endParaRPr lang="fr-CA"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F. F. Bruce</a:t>
            </a:r>
            <a:br>
              <a:rPr lang="fr-CA" dirty="0" smtClean="0"/>
            </a:br>
            <a:r>
              <a:rPr lang="fr-CA" sz="2500" dirty="0" smtClean="0"/>
              <a:t>Érudit biblique anglais, sur Jean 6:37</a:t>
            </a:r>
            <a:endParaRPr lang="fr-CA" dirty="0"/>
          </a:p>
        </p:txBody>
      </p:sp>
      <p:sp>
        <p:nvSpPr>
          <p:cNvPr id="3" name="Content Placeholder 2"/>
          <p:cNvSpPr>
            <a:spLocks noGrp="1"/>
          </p:cNvSpPr>
          <p:nvPr>
            <p:ph idx="1"/>
          </p:nvPr>
        </p:nvSpPr>
        <p:spPr/>
        <p:txBody>
          <a:bodyPr/>
          <a:lstStyle/>
          <a:p>
            <a:endParaRPr lang="fr-CA" dirty="0" smtClean="0"/>
          </a:p>
          <a:p>
            <a:r>
              <a:rPr lang="fr-CA" dirty="0" smtClean="0"/>
              <a:t>«Aucun croyant ne doit avoir peur d’être oublié parmi la multitude de ses compagnons dans la foi. La communauté (de croyants) est un tout et chaque membre de la communauté, ayant été donné par le Père au Fils, sera gardé précieusement par le Fils jusqu’à la résurrection de la vie «au dernier jour».»</a:t>
            </a:r>
          </a:p>
          <a:p>
            <a:pPr>
              <a:buNone/>
            </a:pPr>
            <a:endParaRPr lang="fr-CA" dirty="0" smtClean="0"/>
          </a:p>
          <a:p>
            <a:pPr algn="r">
              <a:buNone/>
            </a:pPr>
            <a:r>
              <a:rPr lang="fr-CA" sz="1600" dirty="0" smtClean="0"/>
              <a:t>F. F. Bruce, Gospel of John, (London, UK : Pickering, 1983), p.154</a:t>
            </a:r>
            <a:endParaRPr lang="fr-CA" sz="1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r-CA" sz="2500" dirty="0" smtClean="0"/>
              <a:t>Actes 13:48 - «Les païens se réjouissaient en entendant cela, ils glorifiaient la parole du Seigneur, et tous ceux qui étaient destinés à la vie éternelle crurent.»</a:t>
            </a:r>
            <a:endParaRPr lang="fr-CA" sz="2500" dirty="0"/>
          </a:p>
        </p:txBody>
      </p:sp>
      <p:sp>
        <p:nvSpPr>
          <p:cNvPr id="3" name="Content Placeholder 2"/>
          <p:cNvSpPr>
            <a:spLocks noGrp="1"/>
          </p:cNvSpPr>
          <p:nvPr>
            <p:ph idx="1"/>
          </p:nvPr>
        </p:nvSpPr>
        <p:spPr/>
        <p:txBody>
          <a:bodyPr/>
          <a:lstStyle/>
          <a:p>
            <a:pPr marL="514350" indent="-514350">
              <a:buFont typeface="+mj-lt"/>
              <a:buAutoNum type="arabicPeriod"/>
            </a:pPr>
            <a:r>
              <a:rPr lang="fr-CA" dirty="0" smtClean="0"/>
              <a:t>Le mot grec «</a:t>
            </a:r>
            <a:r>
              <a:rPr lang="fr-CA" dirty="0" err="1" smtClean="0"/>
              <a:t>tasso</a:t>
            </a:r>
            <a:r>
              <a:rPr lang="fr-CA" dirty="0" smtClean="0"/>
              <a:t>» est traduit «destiner». Pourtant, l’érudit du grec Dean </a:t>
            </a:r>
            <a:r>
              <a:rPr lang="fr-CA" dirty="0" err="1" smtClean="0"/>
              <a:t>Alford</a:t>
            </a:r>
            <a:r>
              <a:rPr lang="fr-CA" dirty="0" smtClean="0"/>
              <a:t> et le dictionnaire grec </a:t>
            </a:r>
            <a:r>
              <a:rPr lang="fr-CA" i="1" dirty="0" err="1" smtClean="0"/>
              <a:t>Liddel</a:t>
            </a:r>
            <a:r>
              <a:rPr lang="fr-CA" i="1" dirty="0" smtClean="0"/>
              <a:t> &amp; Scott</a:t>
            </a:r>
            <a:r>
              <a:rPr lang="fr-CA" dirty="0" smtClean="0"/>
              <a:t> le traduisent comme «être disposé à», «décider» ou «se donner à». </a:t>
            </a:r>
          </a:p>
          <a:p>
            <a:pPr marL="514350" indent="-514350">
              <a:buFont typeface="+mj-lt"/>
              <a:buAutoNum type="arabicPeriod"/>
            </a:pPr>
            <a:r>
              <a:rPr lang="fr-CA" dirty="0" smtClean="0"/>
              <a:t>1 Corinthiens 16:15 – La famille de </a:t>
            </a:r>
            <a:r>
              <a:rPr lang="fr-CA" dirty="0" err="1" smtClean="0"/>
              <a:t>Stéphanas</a:t>
            </a:r>
            <a:r>
              <a:rPr lang="fr-CA" dirty="0" smtClean="0"/>
              <a:t> est «vouée» ou «dévouée» au service des saints. </a:t>
            </a:r>
          </a:p>
          <a:p>
            <a:pPr marL="514350" indent="-514350">
              <a:buFont typeface="+mj-lt"/>
              <a:buAutoNum type="arabicPeriod"/>
            </a:pPr>
            <a:r>
              <a:rPr lang="fr-CA" dirty="0" smtClean="0"/>
              <a:t>Le mot «crurent» (v. 48) est le premier mot dans le grec. Il est donc une voix moyenne ou voix active, ce qui veut dire qu’ils exerçaient leur foi et non celle de  quelqu’un d’autre, ni une qui leur aurait été donné. </a:t>
            </a:r>
            <a:endParaRPr lang="fr-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dirty="0" smtClean="0"/>
              <a:t>Une traduction littéraire du texte grec </a:t>
            </a:r>
            <a:r>
              <a:rPr lang="fr-CA" dirty="0" err="1" smtClean="0"/>
              <a:t>Nestle</a:t>
            </a:r>
            <a:r>
              <a:rPr lang="fr-CA" dirty="0" smtClean="0"/>
              <a:t> par Alexandre Marshall</a:t>
            </a:r>
            <a:endParaRPr lang="fr-CA" dirty="0"/>
          </a:p>
        </p:txBody>
      </p:sp>
      <p:sp>
        <p:nvSpPr>
          <p:cNvPr id="3" name="Content Placeholder 2"/>
          <p:cNvSpPr>
            <a:spLocks noGrp="1"/>
          </p:cNvSpPr>
          <p:nvPr>
            <p:ph idx="1"/>
          </p:nvPr>
        </p:nvSpPr>
        <p:spPr/>
        <p:txBody>
          <a:bodyPr/>
          <a:lstStyle/>
          <a:p>
            <a:pPr algn="ctr">
              <a:buNone/>
            </a:pPr>
            <a:r>
              <a:rPr lang="fr-CA" dirty="0" smtClean="0"/>
              <a:t>Actes 13:48</a:t>
            </a:r>
          </a:p>
          <a:p>
            <a:pPr algn="ctr">
              <a:buNone/>
            </a:pPr>
            <a:r>
              <a:rPr lang="fr-CA" dirty="0" smtClean="0"/>
              <a:t>«And </a:t>
            </a:r>
            <a:r>
              <a:rPr lang="fr-CA" dirty="0" err="1" smtClean="0"/>
              <a:t>hearing</a:t>
            </a:r>
            <a:r>
              <a:rPr lang="fr-CA" dirty="0" smtClean="0"/>
              <a:t> the nations </a:t>
            </a:r>
            <a:r>
              <a:rPr lang="fr-CA" dirty="0" err="1" smtClean="0"/>
              <a:t>rejoiced</a:t>
            </a:r>
            <a:r>
              <a:rPr lang="fr-CA" dirty="0" smtClean="0"/>
              <a:t> and </a:t>
            </a:r>
            <a:r>
              <a:rPr lang="fr-CA" dirty="0" err="1" smtClean="0"/>
              <a:t>glorified</a:t>
            </a:r>
            <a:r>
              <a:rPr lang="fr-CA" dirty="0" smtClean="0"/>
              <a:t> the </a:t>
            </a:r>
            <a:r>
              <a:rPr lang="fr-CA" dirty="0" err="1" smtClean="0"/>
              <a:t>word</a:t>
            </a:r>
            <a:r>
              <a:rPr lang="fr-CA" dirty="0" smtClean="0"/>
              <a:t> of the Lord, </a:t>
            </a:r>
            <a:r>
              <a:rPr lang="fr-CA" b="1" dirty="0" smtClean="0"/>
              <a:t>and </a:t>
            </a:r>
            <a:r>
              <a:rPr lang="fr-CA" b="1" dirty="0" err="1" smtClean="0"/>
              <a:t>believed</a:t>
            </a:r>
            <a:r>
              <a:rPr lang="fr-CA" b="1" dirty="0" smtClean="0"/>
              <a:t> as </a:t>
            </a:r>
            <a:r>
              <a:rPr lang="fr-CA" b="1" dirty="0" err="1" smtClean="0"/>
              <a:t>many</a:t>
            </a:r>
            <a:r>
              <a:rPr lang="fr-CA" b="1" dirty="0" smtClean="0"/>
              <a:t> as </a:t>
            </a:r>
            <a:r>
              <a:rPr lang="fr-CA" b="1" dirty="0" err="1" smtClean="0"/>
              <a:t>having</a:t>
            </a:r>
            <a:r>
              <a:rPr lang="fr-CA" b="1" dirty="0" smtClean="0"/>
              <a:t> been </a:t>
            </a:r>
            <a:r>
              <a:rPr lang="fr-CA" b="1" dirty="0" err="1" smtClean="0"/>
              <a:t>disposed</a:t>
            </a:r>
            <a:r>
              <a:rPr lang="fr-CA" b="1" dirty="0" smtClean="0"/>
              <a:t> to life </a:t>
            </a:r>
            <a:r>
              <a:rPr lang="fr-CA" b="1" dirty="0" err="1" smtClean="0"/>
              <a:t>eternal</a:t>
            </a:r>
            <a:r>
              <a:rPr lang="fr-CA" b="1" dirty="0" smtClean="0"/>
              <a:t>.</a:t>
            </a:r>
            <a:r>
              <a:rPr lang="fr-CA" dirty="0" smtClean="0"/>
              <a:t>»</a:t>
            </a:r>
          </a:p>
          <a:p>
            <a:pPr algn="ctr">
              <a:buNone/>
            </a:pPr>
            <a:endParaRPr lang="fr-CA" dirty="0" smtClean="0"/>
          </a:p>
          <a:p>
            <a:pPr algn="ctr">
              <a:buNone/>
            </a:pPr>
            <a:r>
              <a:rPr lang="fr-CA" dirty="0" smtClean="0"/>
              <a:t>(«Et </a:t>
            </a:r>
            <a:r>
              <a:rPr lang="fr-CA" dirty="0" err="1" smtClean="0"/>
              <a:t>entandant</a:t>
            </a:r>
            <a:r>
              <a:rPr lang="fr-CA" dirty="0" smtClean="0"/>
              <a:t> les nations se réjouir et glorifier la parole du Seigneur, </a:t>
            </a:r>
            <a:r>
              <a:rPr lang="fr-CA" b="1" dirty="0" smtClean="0"/>
              <a:t>et tous ceux qui avaient été disposés à la vie éternelle crurent.</a:t>
            </a:r>
            <a:r>
              <a:rPr lang="fr-CA" dirty="0" smtClean="0"/>
              <a:t>»)</a:t>
            </a:r>
            <a:endParaRPr lang="fr-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A. T. Robertson</a:t>
            </a:r>
            <a:br>
              <a:rPr lang="fr-CA" dirty="0" smtClean="0"/>
            </a:br>
            <a:r>
              <a:rPr lang="fr-CA" sz="2500" dirty="0" smtClean="0"/>
              <a:t>Érudit du Grec baptiste</a:t>
            </a:r>
            <a:endParaRPr lang="fr-CA" dirty="0"/>
          </a:p>
        </p:txBody>
      </p:sp>
      <p:sp>
        <p:nvSpPr>
          <p:cNvPr id="3" name="Content Placeholder 2"/>
          <p:cNvSpPr>
            <a:spLocks noGrp="1"/>
          </p:cNvSpPr>
          <p:nvPr>
            <p:ph idx="1"/>
          </p:nvPr>
        </p:nvSpPr>
        <p:spPr/>
        <p:txBody>
          <a:bodyPr/>
          <a:lstStyle/>
          <a:p>
            <a:pPr>
              <a:buNone/>
            </a:pPr>
            <a:r>
              <a:rPr lang="fr-CA" dirty="0" smtClean="0"/>
              <a:t>	</a:t>
            </a:r>
          </a:p>
          <a:p>
            <a:pPr>
              <a:buNone/>
            </a:pPr>
            <a:r>
              <a:rPr lang="fr-CA" dirty="0" smtClean="0"/>
              <a:t>	«</a:t>
            </a:r>
            <a:r>
              <a:rPr lang="fr-CA" i="1" dirty="0" smtClean="0"/>
              <a:t>Le mot «</a:t>
            </a:r>
            <a:r>
              <a:rPr lang="fr-CA" i="1" dirty="0" err="1" smtClean="0"/>
              <a:t>ordain</a:t>
            </a:r>
            <a:r>
              <a:rPr lang="fr-CA" i="1" dirty="0" smtClean="0"/>
              <a:t>» (qui veut dire destiner) n’est pas la meilleure traduction ici... Les juifs avaient volontairement rejeté la parole de Dieu. D’un autre côté, il y avait ces païens qui acceptèrent avec joie ce que les Juifs avaient rejeté... Il n’y a aucune évidence que Luc avait en tête le décret de l’élection pour le salut personnel.»</a:t>
            </a:r>
          </a:p>
          <a:p>
            <a:pPr algn="r">
              <a:buNone/>
            </a:pPr>
            <a:r>
              <a:rPr lang="fr-CA" sz="1600" dirty="0" smtClean="0"/>
              <a:t>- </a:t>
            </a:r>
            <a:r>
              <a:rPr lang="en-CA" sz="1600" dirty="0" smtClean="0"/>
              <a:t>A. T. Robertson, </a:t>
            </a:r>
            <a:r>
              <a:rPr lang="en-CA" sz="1600" i="1" dirty="0" smtClean="0"/>
              <a:t>Word Pictures in the New Testament, vol. 3,</a:t>
            </a:r>
            <a:r>
              <a:rPr lang="en-CA" sz="1600" dirty="0" smtClean="0"/>
              <a:t> (New York, 1930), p. 200</a:t>
            </a:r>
            <a:endParaRPr lang="fr-CA" sz="1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CA" sz="3600" dirty="0" smtClean="0"/>
              <a:t>2 </a:t>
            </a:r>
            <a:r>
              <a:rPr lang="fr-CA" sz="3600" dirty="0" err="1" smtClean="0"/>
              <a:t>Thess</a:t>
            </a:r>
            <a:r>
              <a:rPr lang="fr-CA" sz="3600" dirty="0" smtClean="0"/>
              <a:t>. 2:13 - «Dieu vous a choisis dès le commencement pour le salut...»</a:t>
            </a:r>
            <a:endParaRPr lang="fr-CA" sz="3600"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fr-CA" dirty="0" smtClean="0"/>
              <a:t>«Dès le commencement» est traduit du grec «</a:t>
            </a:r>
            <a:r>
              <a:rPr lang="fr-CA" dirty="0" err="1" smtClean="0"/>
              <a:t>ap</a:t>
            </a:r>
            <a:r>
              <a:rPr lang="fr-CA" dirty="0" smtClean="0"/>
              <a:t> arches». Plusieurs ont traduit cette phrase comme «premiers fruits» ou «nouveaux convertis» (F. F. Bruce; version de Bible RSV – </a:t>
            </a:r>
            <a:r>
              <a:rPr lang="fr-CA" dirty="0" err="1" smtClean="0"/>
              <a:t>Revised</a:t>
            </a:r>
            <a:r>
              <a:rPr lang="fr-CA" dirty="0" smtClean="0"/>
              <a:t> Standard Version). </a:t>
            </a:r>
          </a:p>
          <a:p>
            <a:pPr marL="514350" indent="-514350">
              <a:buFont typeface="+mj-lt"/>
              <a:buAutoNum type="arabicPeriod"/>
            </a:pPr>
            <a:r>
              <a:rPr lang="fr-CA" dirty="0" smtClean="0"/>
              <a:t>Le mot «salut» peut vouloir dire délivrance de la persécution. C’est un sens commun dans 1 et 2 Thessaloniciens ainsi que dans 1 et 2 Timothée</a:t>
            </a:r>
          </a:p>
          <a:p>
            <a:pPr marL="514350" indent="-514350">
              <a:buNone/>
            </a:pPr>
            <a:endParaRPr lang="fr-CA" dirty="0" smtClean="0"/>
          </a:p>
          <a:p>
            <a:pPr marL="514350" indent="-514350">
              <a:buFont typeface="+mj-lt"/>
              <a:buAutoNum type="alphaLcPeriod"/>
            </a:pPr>
            <a:r>
              <a:rPr lang="fr-CA" dirty="0" smtClean="0"/>
              <a:t>«Car Dieu ne nous a pas destinés à la colère, mais à l'acquisition du salut par notre Seigneur Jésus Christ.» 1 </a:t>
            </a:r>
            <a:r>
              <a:rPr lang="fr-CA" dirty="0" err="1" smtClean="0"/>
              <a:t>Thess</a:t>
            </a:r>
            <a:r>
              <a:rPr lang="fr-CA" dirty="0" smtClean="0"/>
              <a:t>. 5:9</a:t>
            </a:r>
          </a:p>
          <a:p>
            <a:pPr marL="514350" indent="-514350">
              <a:buFont typeface="+mj-lt"/>
              <a:buAutoNum type="alphaLcPeriod"/>
            </a:pPr>
            <a:r>
              <a:rPr lang="fr-CA" dirty="0" smtClean="0"/>
              <a:t>«Jésus, qui nous délivre de la colère qui vient.» 1 </a:t>
            </a:r>
            <a:r>
              <a:rPr lang="fr-CA" dirty="0" err="1" smtClean="0"/>
              <a:t>Thess</a:t>
            </a:r>
            <a:r>
              <a:rPr lang="fr-CA" dirty="0" smtClean="0"/>
              <a:t>. 1:10</a:t>
            </a:r>
          </a:p>
          <a:p>
            <a:pPr marL="514350" indent="-514350">
              <a:buFont typeface="+mj-lt"/>
              <a:buAutoNum type="alphaLcPeriod"/>
            </a:pPr>
            <a:r>
              <a:rPr lang="fr-CA" dirty="0" smtClean="0"/>
              <a:t>«J'endure tout pour l'amour des élus, afin qu'eux aussi obtiennent le salut qui est dans le Christ Jésus.» 2 Tim 2:10</a:t>
            </a:r>
            <a:endParaRPr lang="fr-C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William </a:t>
            </a:r>
            <a:r>
              <a:rPr lang="fr-CA" dirty="0" err="1" smtClean="0"/>
              <a:t>MacDonald</a:t>
            </a:r>
            <a:r>
              <a:rPr lang="fr-CA" dirty="0" smtClean="0"/>
              <a:t/>
            </a:r>
            <a:br>
              <a:rPr lang="fr-CA" dirty="0" smtClean="0"/>
            </a:br>
            <a:r>
              <a:rPr lang="fr-CA" sz="2500" dirty="0" smtClean="0"/>
              <a:t>Romains 9</a:t>
            </a:r>
            <a:endParaRPr lang="fr-CA" dirty="0"/>
          </a:p>
        </p:txBody>
      </p:sp>
      <p:sp>
        <p:nvSpPr>
          <p:cNvPr id="3" name="Content Placeholder 2"/>
          <p:cNvSpPr>
            <a:spLocks noGrp="1"/>
          </p:cNvSpPr>
          <p:nvPr>
            <p:ph idx="1"/>
          </p:nvPr>
        </p:nvSpPr>
        <p:spPr/>
        <p:txBody>
          <a:bodyPr/>
          <a:lstStyle/>
          <a:p>
            <a:r>
              <a:rPr lang="fr-CA" dirty="0" smtClean="0"/>
              <a:t>«J’ai aimé Jacob et j’ai haï Ésaü (v. 13). Ici, Dieu parle de deux nations, Israël et Édom, de qui Jacob et Ésaü étaient la tête. Dieu marqua Israël comme la nation de laquelle viendrait le Messie et le royaume messianique. Édom n’a pas reçu une telle promesse... Le passage réfère seulement aux bénédictions spirituelles et non à la vie éternelle. La haine de Dieu pour Édom ne veut pas dire que des édomites ne peuvent pas être sauvés...»</a:t>
            </a:r>
          </a:p>
          <a:p>
            <a:pPr algn="r">
              <a:buNone/>
            </a:pPr>
            <a:r>
              <a:rPr lang="fr-CA" sz="1600" dirty="0" smtClean="0"/>
              <a:t>- William </a:t>
            </a:r>
            <a:r>
              <a:rPr lang="fr-CA" sz="1600" dirty="0" err="1" smtClean="0"/>
              <a:t>MacDonald</a:t>
            </a:r>
            <a:r>
              <a:rPr lang="fr-CA" sz="1600" dirty="0" smtClean="0"/>
              <a:t>, </a:t>
            </a:r>
            <a:r>
              <a:rPr lang="fr-CA" sz="1600" dirty="0" err="1" smtClean="0"/>
              <a:t>Believer’s</a:t>
            </a:r>
            <a:r>
              <a:rPr lang="fr-CA" sz="1600" dirty="0" smtClean="0"/>
              <a:t> Bible </a:t>
            </a:r>
            <a:r>
              <a:rPr lang="fr-CA" sz="1600" dirty="0" err="1" smtClean="0"/>
              <a:t>Commentary</a:t>
            </a:r>
            <a:r>
              <a:rPr lang="fr-CA" sz="1600" dirty="0" smtClean="0"/>
              <a:t>, (Nashville</a:t>
            </a:r>
            <a:r>
              <a:rPr lang="fr-CA" sz="1600" smtClean="0"/>
              <a:t>, Nelson, 2001). </a:t>
            </a:r>
            <a:endParaRPr lang="fr-CA"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Dépravation et les non-calvinistes</a:t>
            </a:r>
            <a:endParaRPr lang="fr-CA" dirty="0"/>
          </a:p>
        </p:txBody>
      </p:sp>
      <p:sp>
        <p:nvSpPr>
          <p:cNvPr id="3" name="Content Placeholder 2"/>
          <p:cNvSpPr>
            <a:spLocks noGrp="1"/>
          </p:cNvSpPr>
          <p:nvPr>
            <p:ph idx="1"/>
          </p:nvPr>
        </p:nvSpPr>
        <p:spPr>
          <a:xfrm>
            <a:off x="457200" y="2204864"/>
            <a:ext cx="8229600" cy="4119736"/>
          </a:xfrm>
        </p:spPr>
        <p:txBody>
          <a:bodyPr/>
          <a:lstStyle/>
          <a:p>
            <a:pPr algn="ctr">
              <a:buNone/>
            </a:pPr>
            <a:r>
              <a:rPr lang="fr-CA" dirty="0" smtClean="0"/>
              <a:t>Dépravation totale : L’homme, à cause de la chute, est séparer de Dieu, corrompu, souillé, pécheur, «mort», mais la dépravation n’a pas enlevé à l’homme sa capacité de placer sa foi en Christ pour le salut. </a:t>
            </a:r>
          </a:p>
          <a:p>
            <a:pPr algn="ctr">
              <a:buNone/>
            </a:pPr>
            <a:endParaRPr lang="fr-CA" dirty="0" smtClean="0"/>
          </a:p>
          <a:p>
            <a:pPr algn="ctr">
              <a:buNone/>
            </a:pPr>
            <a:r>
              <a:rPr lang="fr-CA" dirty="0" smtClean="0"/>
              <a:t>Note : Les non-calvinistes ne croient pas que la dépravation totale de l’homme est plus puissante que Dieu</a:t>
            </a: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Passages des Écritures</a:t>
            </a:r>
            <a:endParaRPr lang="fr-CA" dirty="0"/>
          </a:p>
        </p:txBody>
      </p:sp>
      <p:sp>
        <p:nvSpPr>
          <p:cNvPr id="3" name="Content Placeholder 2"/>
          <p:cNvSpPr>
            <a:spLocks noGrp="1"/>
          </p:cNvSpPr>
          <p:nvPr>
            <p:ph idx="1"/>
          </p:nvPr>
        </p:nvSpPr>
        <p:spPr/>
        <p:txBody>
          <a:bodyPr>
            <a:normAutofit fontScale="92500" lnSpcReduction="10000"/>
          </a:bodyPr>
          <a:lstStyle/>
          <a:p>
            <a:r>
              <a:rPr lang="fr-CA" dirty="0" smtClean="0"/>
              <a:t>Jean 3:16 - «afin que quiconque croit en lui ne périsse point, mais qu'il ait la vie éternelle.»</a:t>
            </a:r>
          </a:p>
          <a:p>
            <a:r>
              <a:rPr lang="fr-CA" dirty="0" smtClean="0"/>
              <a:t>Actes 2:21 – «Alors quiconque invoquera le nom du Seigneur sera sauvé.»</a:t>
            </a:r>
          </a:p>
          <a:p>
            <a:r>
              <a:rPr lang="fr-CA" dirty="0" smtClean="0"/>
              <a:t>Actes 10:43 – «quiconque croit en lui reçoit par son nom le pardon des péchés.»</a:t>
            </a:r>
          </a:p>
          <a:p>
            <a:r>
              <a:rPr lang="fr-CA" dirty="0" smtClean="0"/>
              <a:t>2 Pierre 3:9 - «Le Seigneur... ne voulant pas qu'aucun périsse, mais voulant que tous arrivent à la repentance.»</a:t>
            </a:r>
          </a:p>
          <a:p>
            <a:r>
              <a:rPr lang="fr-CA" dirty="0" smtClean="0"/>
              <a:t>1 Tim. 2:4 - «Dieu notre Sauveur, qui veut que tous les hommes soient sauvés et parviennent à la connaissance de la vérité.»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Points de vue théologique et la dépravation totale</a:t>
            </a:r>
            <a:endParaRPr lang="fr-CA" dirty="0"/>
          </a:p>
        </p:txBody>
      </p:sp>
      <p:graphicFrame>
        <p:nvGraphicFramePr>
          <p:cNvPr id="4" name="Content Placeholder 3"/>
          <p:cNvGraphicFramePr>
            <a:graphicFrameLocks noGrp="1"/>
          </p:cNvGraphicFramePr>
          <p:nvPr>
            <p:ph idx="1"/>
          </p:nvPr>
        </p:nvGraphicFramePr>
        <p:xfrm>
          <a:off x="467544" y="2132856"/>
          <a:ext cx="8229600" cy="3749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fr-CA" dirty="0" smtClean="0"/>
                        <a:t>Point</a:t>
                      </a:r>
                      <a:r>
                        <a:rPr lang="fr-CA" baseline="0" dirty="0" smtClean="0"/>
                        <a:t> de vue théologique</a:t>
                      </a:r>
                      <a:endParaRPr lang="fr-CA" dirty="0"/>
                    </a:p>
                  </a:txBody>
                  <a:tcPr/>
                </a:tc>
                <a:tc>
                  <a:txBody>
                    <a:bodyPr/>
                    <a:lstStyle/>
                    <a:p>
                      <a:pPr algn="ctr"/>
                      <a:r>
                        <a:rPr lang="fr-CA" dirty="0" smtClean="0"/>
                        <a:t>Les conséquences du péché</a:t>
                      </a:r>
                      <a:endParaRPr lang="fr-CA" dirty="0"/>
                    </a:p>
                  </a:txBody>
                  <a:tcPr/>
                </a:tc>
                <a:tc>
                  <a:txBody>
                    <a:bodyPr/>
                    <a:lstStyle/>
                    <a:p>
                      <a:pPr algn="ctr"/>
                      <a:r>
                        <a:rPr lang="fr-CA" dirty="0" smtClean="0"/>
                        <a:t>Le degré de la capacité</a:t>
                      </a:r>
                      <a:endParaRPr lang="fr-CA"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CA" sz="1800" kern="1200" dirty="0" smtClean="0">
                          <a:solidFill>
                            <a:schemeClr val="dk1"/>
                          </a:solidFill>
                          <a:latin typeface="+mn-lt"/>
                          <a:ea typeface="+mn-ea"/>
                          <a:cs typeface="+mn-cs"/>
                        </a:rPr>
                        <a:t>Pélagianisme 	</a:t>
                      </a:r>
                      <a:endParaRPr lang="fr-CA" dirty="0"/>
                    </a:p>
                  </a:txBody>
                  <a:tcPr/>
                </a:tc>
                <a:tc>
                  <a:txBody>
                    <a:bodyPr/>
                    <a:lstStyle/>
                    <a:p>
                      <a:pPr algn="ctr"/>
                      <a:r>
                        <a:rPr lang="fr-CA" dirty="0" smtClean="0"/>
                        <a:t>Aucune</a:t>
                      </a:r>
                      <a:endParaRPr lang="fr-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CA" sz="1800" kern="1200" dirty="0" smtClean="0">
                          <a:solidFill>
                            <a:schemeClr val="dk1"/>
                          </a:solidFill>
                          <a:latin typeface="+mn-lt"/>
                          <a:ea typeface="+mn-ea"/>
                          <a:cs typeface="+mn-cs"/>
                        </a:rPr>
                        <a:t>L’homme peut croire en ses capacités</a:t>
                      </a:r>
                    </a:p>
                  </a:txBody>
                  <a:tcPr/>
                </a:tc>
              </a:tr>
              <a:tr h="370840">
                <a:tc>
                  <a:txBody>
                    <a:bodyPr/>
                    <a:lstStyle/>
                    <a:p>
                      <a:pPr algn="ctr"/>
                      <a:r>
                        <a:rPr kumimoji="0" lang="fr-CA" sz="1800" kern="1200" dirty="0" smtClean="0">
                          <a:solidFill>
                            <a:schemeClr val="dk1"/>
                          </a:solidFill>
                          <a:latin typeface="+mn-lt"/>
                          <a:ea typeface="+mn-ea"/>
                          <a:cs typeface="+mn-cs"/>
                        </a:rPr>
                        <a:t>Semi-pélagianisme</a:t>
                      </a:r>
                      <a:endParaRPr lang="fr-CA" dirty="0"/>
                    </a:p>
                  </a:txBody>
                  <a:tcPr/>
                </a:tc>
                <a:tc>
                  <a:txBody>
                    <a:bodyPr/>
                    <a:lstStyle/>
                    <a:p>
                      <a:pPr algn="ctr"/>
                      <a:r>
                        <a:rPr lang="fr-CA" dirty="0" smtClean="0"/>
                        <a:t>Limitée</a:t>
                      </a:r>
                      <a:endParaRPr lang="fr-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CA" sz="1800" kern="1200" dirty="0" smtClean="0">
                          <a:solidFill>
                            <a:schemeClr val="dk1"/>
                          </a:solidFill>
                          <a:latin typeface="+mn-lt"/>
                          <a:ea typeface="+mn-ea"/>
                          <a:cs typeface="+mn-cs"/>
                        </a:rPr>
                        <a:t>L’homme peut croire en ses capacités</a:t>
                      </a:r>
                    </a:p>
                  </a:txBody>
                  <a:tcPr/>
                </a:tc>
              </a:tr>
              <a:tr h="370840">
                <a:tc>
                  <a:txBody>
                    <a:bodyPr/>
                    <a:lstStyle/>
                    <a:p>
                      <a:pPr algn="ctr"/>
                      <a:r>
                        <a:rPr kumimoji="0" lang="fr-CA" sz="1800" kern="1200" dirty="0" smtClean="0">
                          <a:solidFill>
                            <a:schemeClr val="dk1"/>
                          </a:solidFill>
                          <a:latin typeface="+mn-lt"/>
                          <a:ea typeface="+mn-ea"/>
                          <a:cs typeface="+mn-cs"/>
                        </a:rPr>
                        <a:t>Point de vue réformé</a:t>
                      </a:r>
                      <a:endParaRPr lang="fr-CA" dirty="0"/>
                    </a:p>
                  </a:txBody>
                  <a:tcPr/>
                </a:tc>
                <a:tc>
                  <a:txBody>
                    <a:bodyPr/>
                    <a:lstStyle/>
                    <a:p>
                      <a:pPr algn="ctr"/>
                      <a:r>
                        <a:rPr lang="fr-CA" dirty="0" smtClean="0"/>
                        <a:t>Dépravation totale</a:t>
                      </a:r>
                      <a:endParaRPr lang="fr-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CA" sz="1800" kern="1200" dirty="0" smtClean="0">
                          <a:solidFill>
                            <a:schemeClr val="dk1"/>
                          </a:solidFill>
                          <a:latin typeface="+mn-lt"/>
                          <a:ea typeface="+mn-ea"/>
                          <a:cs typeface="+mn-cs"/>
                        </a:rPr>
                        <a:t>L’homme peut seulement croire en étant régénéré par l’Esprit</a:t>
                      </a:r>
                    </a:p>
                  </a:txBody>
                  <a:tcPr/>
                </a:tc>
              </a:tr>
              <a:tr h="370840">
                <a:tc>
                  <a:txBody>
                    <a:bodyPr/>
                    <a:lstStyle/>
                    <a:p>
                      <a:pPr algn="ctr"/>
                      <a:r>
                        <a:rPr kumimoji="0" lang="fr-CA" sz="1800" kern="1200" dirty="0" smtClean="0">
                          <a:solidFill>
                            <a:schemeClr val="dk1"/>
                          </a:solidFill>
                          <a:latin typeface="+mn-lt"/>
                          <a:ea typeface="+mn-ea"/>
                          <a:cs typeface="+mn-cs"/>
                        </a:rPr>
                        <a:t>Point de vue dispensationaliste </a:t>
                      </a:r>
                      <a:endParaRPr lang="fr-CA" dirty="0"/>
                    </a:p>
                  </a:txBody>
                  <a:tcPr/>
                </a:tc>
                <a:tc>
                  <a:txBody>
                    <a:bodyPr/>
                    <a:lstStyle/>
                    <a:p>
                      <a:pPr algn="ctr"/>
                      <a:r>
                        <a:rPr lang="fr-CA" dirty="0" smtClean="0"/>
                        <a:t>Dépravation</a:t>
                      </a:r>
                      <a:r>
                        <a:rPr lang="fr-CA" baseline="0" dirty="0" smtClean="0"/>
                        <a:t> totale</a:t>
                      </a:r>
                      <a:endParaRPr lang="fr-CA" dirty="0"/>
                    </a:p>
                  </a:txBody>
                  <a:tcPr/>
                </a:tc>
                <a:tc>
                  <a:txBody>
                    <a:bodyPr/>
                    <a:lstStyle/>
                    <a:p>
                      <a:pPr algn="ctr"/>
                      <a:r>
                        <a:rPr kumimoji="0" lang="fr-CA" sz="1800" kern="1200" dirty="0" smtClean="0">
                          <a:solidFill>
                            <a:schemeClr val="dk1"/>
                          </a:solidFill>
                          <a:latin typeface="+mn-lt"/>
                          <a:ea typeface="+mn-ea"/>
                          <a:cs typeface="+mn-cs"/>
                        </a:rPr>
                        <a:t>L’homme peut croire par le travail de persuasion de l’Esprit</a:t>
                      </a:r>
                      <a:endParaRPr lang="fr-CA"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Romains 3:10-11</a:t>
            </a:r>
            <a:endParaRPr lang="fr-CA" dirty="0"/>
          </a:p>
        </p:txBody>
      </p:sp>
      <p:sp>
        <p:nvSpPr>
          <p:cNvPr id="3" name="Content Placeholder 2"/>
          <p:cNvSpPr>
            <a:spLocks noGrp="1"/>
          </p:cNvSpPr>
          <p:nvPr>
            <p:ph idx="1"/>
          </p:nvPr>
        </p:nvSpPr>
        <p:spPr>
          <a:xfrm>
            <a:off x="457200" y="2348880"/>
            <a:ext cx="8229600" cy="3975720"/>
          </a:xfrm>
        </p:spPr>
        <p:txBody>
          <a:bodyPr/>
          <a:lstStyle/>
          <a:p>
            <a:pPr algn="ctr">
              <a:buNone/>
            </a:pPr>
            <a:r>
              <a:rPr lang="fr-CA" sz="4000" b="1" dirty="0" smtClean="0"/>
              <a:t>Selon qu'il est écrit: Il n'y a point de juste, Pas même un seul; Nul n'est intelligent, Nul ne cherche Dieu; Tous sont égarés, tous sont pervertis</a:t>
            </a:r>
          </a:p>
          <a:p>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Éphésiens 2:1</a:t>
            </a:r>
            <a:endParaRPr lang="fr-CA" dirty="0"/>
          </a:p>
        </p:txBody>
      </p:sp>
      <p:sp>
        <p:nvSpPr>
          <p:cNvPr id="3" name="Content Placeholder 2"/>
          <p:cNvSpPr>
            <a:spLocks noGrp="1"/>
          </p:cNvSpPr>
          <p:nvPr>
            <p:ph idx="1"/>
          </p:nvPr>
        </p:nvSpPr>
        <p:spPr>
          <a:xfrm>
            <a:off x="457200" y="2204864"/>
            <a:ext cx="8229600" cy="4119736"/>
          </a:xfrm>
        </p:spPr>
        <p:txBody>
          <a:bodyPr>
            <a:normAutofit/>
          </a:bodyPr>
          <a:lstStyle/>
          <a:p>
            <a:pPr algn="ctr">
              <a:buNone/>
            </a:pPr>
            <a:r>
              <a:rPr lang="fr-CA" sz="4800" dirty="0" smtClean="0"/>
              <a:t>Vous étiez </a:t>
            </a:r>
            <a:r>
              <a:rPr lang="fr-CA" sz="4800" b="1" dirty="0" smtClean="0"/>
              <a:t>morts par vos offenses et par vos péchés</a:t>
            </a:r>
            <a:r>
              <a:rPr lang="fr-CA" sz="4800" dirty="0" smtClean="0"/>
              <a:t>, dans lesquels vous marchiez autrefois</a:t>
            </a:r>
            <a:endParaRPr lang="fr-CA" sz="4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Spirituellement «morts»?</a:t>
            </a:r>
            <a:endParaRPr lang="fr-CA" dirty="0"/>
          </a:p>
        </p:txBody>
      </p:sp>
      <p:sp>
        <p:nvSpPr>
          <p:cNvPr id="3" name="Content Placeholder 2"/>
          <p:cNvSpPr>
            <a:spLocks noGrp="1"/>
          </p:cNvSpPr>
          <p:nvPr>
            <p:ph idx="1"/>
          </p:nvPr>
        </p:nvSpPr>
        <p:spPr/>
        <p:txBody>
          <a:bodyPr>
            <a:normAutofit/>
          </a:bodyPr>
          <a:lstStyle/>
          <a:p>
            <a:pPr algn="ctr"/>
            <a:r>
              <a:rPr lang="fr-CA" sz="3500" b="1" dirty="0" smtClean="0"/>
              <a:t>A. W. </a:t>
            </a:r>
            <a:r>
              <a:rPr lang="fr-CA" sz="3500" b="1" dirty="0" err="1" smtClean="0"/>
              <a:t>Pink</a:t>
            </a:r>
            <a:r>
              <a:rPr lang="fr-CA" sz="3500" b="1" dirty="0" smtClean="0"/>
              <a:t> - «Qu’est-ce qu’un homme sans vie peut faire, et l’homme est par nature mort dans ses offenses et ses péchés. Un homme mort est complètement incapable de vouloir quoi que ce soit.»</a:t>
            </a:r>
          </a:p>
          <a:p>
            <a:pPr algn="ctr">
              <a:buNone/>
            </a:pPr>
            <a:endParaRPr lang="fr-CA" dirty="0" smtClean="0"/>
          </a:p>
          <a:p>
            <a:pPr algn="ctr">
              <a:buNone/>
            </a:pPr>
            <a:r>
              <a:rPr lang="fr-CA" dirty="0" smtClean="0"/>
              <a:t>Que disent les Écritures?</a:t>
            </a:r>
            <a:endParaRPr lang="fr-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283</TotalTime>
  <Words>2640</Words>
  <Application>Microsoft Office PowerPoint</Application>
  <PresentationFormat>Affichage à l'écran (4:3)</PresentationFormat>
  <Paragraphs>200</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Flow</vt:lpstr>
      <vt:lpstr>La doctrine de la dépravation totale et de l’élection</vt:lpstr>
      <vt:lpstr>Dépravation et Élection? </vt:lpstr>
      <vt:lpstr>Les bases du calvinisme</vt:lpstr>
      <vt:lpstr>Dépravation et les non-calvinistes</vt:lpstr>
      <vt:lpstr>Passages des Écritures</vt:lpstr>
      <vt:lpstr>Points de vue théologique et la dépravation totale</vt:lpstr>
      <vt:lpstr>Romains 3:10-11</vt:lpstr>
      <vt:lpstr>Éphésiens 2:1</vt:lpstr>
      <vt:lpstr>Spirituellement «morts»?</vt:lpstr>
      <vt:lpstr>5 sens de la «mort» dans les Écritures</vt:lpstr>
      <vt:lpstr>Genèse 2:17, 3:8</vt:lpstr>
      <vt:lpstr>Jean 5:25</vt:lpstr>
      <vt:lpstr>C. H. Spurgeon</vt:lpstr>
      <vt:lpstr>Parabole des terres</vt:lpstr>
      <vt:lpstr>L’élection, la prédestination et les Écritures</vt:lpstr>
      <vt:lpstr>C. H. Spurgeon</vt:lpstr>
      <vt:lpstr>Les bases du calvinisme</vt:lpstr>
      <vt:lpstr>«Choisi» et «Élu»</vt:lpstr>
      <vt:lpstr>Anges élus</vt:lpstr>
      <vt:lpstr>Le Christ élu</vt:lpstr>
      <vt:lpstr>Israël élu</vt:lpstr>
      <vt:lpstr>L’Église élue</vt:lpstr>
      <vt:lpstr>Élection : Résumé</vt:lpstr>
      <vt:lpstr>Qu’est-ce que l’élection?</vt:lpstr>
      <vt:lpstr>Les marques des élus</vt:lpstr>
      <vt:lpstr>La foi et les élus</vt:lpstr>
      <vt:lpstr>Sir Robert Anderson Érudit de la Bible et auteur</vt:lpstr>
      <vt:lpstr>Textes à l’appui?</vt:lpstr>
      <vt:lpstr>William MacDonald</vt:lpstr>
      <vt:lpstr>Textes à l’appui?</vt:lpstr>
      <vt:lpstr>Vérités trouvées en Jean 6:37</vt:lpstr>
      <vt:lpstr>Vérités additionnelles Jean 6:37</vt:lpstr>
      <vt:lpstr>R. C. Sproul, Sr.  Érudit biblique américain, sur Jean 6:37</vt:lpstr>
      <vt:lpstr>F. F. Bruce Érudit biblique anglais, sur Jean 6:37</vt:lpstr>
      <vt:lpstr>Actes 13:48 - «Les païens se réjouissaient en entendant cela, ils glorifiaient la parole du Seigneur, et tous ceux qui étaient destinés à la vie éternelle crurent.»</vt:lpstr>
      <vt:lpstr>Une traduction littéraire du texte grec Nestle par Alexandre Marshall</vt:lpstr>
      <vt:lpstr>A. T. Robertson Érudit du Grec baptiste</vt:lpstr>
      <vt:lpstr>2 Thess. 2:13 - «Dieu vous a choisis dès le commencement pour le salut...»</vt:lpstr>
      <vt:lpstr>William MacDonald Romains 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Noemy</dc:creator>
  <cp:lastModifiedBy>Dr_David</cp:lastModifiedBy>
  <cp:revision>28</cp:revision>
  <dcterms:created xsi:type="dcterms:W3CDTF">2013-02-18T22:16:31Z</dcterms:created>
  <dcterms:modified xsi:type="dcterms:W3CDTF">2013-02-19T04:55:36Z</dcterms:modified>
</cp:coreProperties>
</file>